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sldIdLst>
    <p:sldId id="256" r:id="rId2"/>
    <p:sldId id="263" r:id="rId3"/>
    <p:sldId id="257" r:id="rId4"/>
    <p:sldId id="265" r:id="rId5"/>
    <p:sldId id="264" r:id="rId6"/>
    <p:sldId id="258" r:id="rId7"/>
    <p:sldId id="259" r:id="rId8"/>
    <p:sldId id="266" r:id="rId9"/>
    <p:sldId id="260" r:id="rId10"/>
    <p:sldId id="262" r:id="rId11"/>
    <p:sldId id="261" r:id="rId12"/>
  </p:sldIdLst>
  <p:sldSz cx="9144000" cy="6858000" type="screen4x3"/>
  <p:notesSz cx="6858000" cy="9144000"/>
  <p:defaultTextStyle>
    <a:defPPr>
      <a:defRPr lang="en-US"/>
    </a:defPPr>
    <a:lvl1pPr algn="l" rtl="0" fontAlgn="base">
      <a:spcBef>
        <a:spcPct val="0"/>
      </a:spcBef>
      <a:spcAft>
        <a:spcPct val="0"/>
      </a:spcAft>
      <a:buFont typeface="Arial" pitchFamily="34" charset="0"/>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buFont typeface="Arial" pitchFamily="34" charset="0"/>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buFont typeface="Arial" pitchFamily="34" charset="0"/>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buFont typeface="Arial" pitchFamily="34" charset="0"/>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buFont typeface="Arial" pitchFamily="34" charset="0"/>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730" autoAdjust="0"/>
  </p:normalViewPr>
  <p:slideViewPr>
    <p:cSldViewPr snapToGrid="0" snapToObjects="1">
      <p:cViewPr>
        <p:scale>
          <a:sx n="100" d="100"/>
          <a:sy n="100" d="100"/>
        </p:scale>
        <p:origin x="-294" y="-300"/>
      </p:cViewPr>
      <p:guideLst>
        <p:guide orient="horz" pos="2160"/>
        <p:guide pos="2880"/>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p:cNvSpPr>
          <p:nvPr>
            <p:ph type="sldImg" idx="2"/>
          </p:nvPr>
        </p:nvSpPr>
        <p:spPr bwMode="auto">
          <a:xfrm>
            <a:off x="1050925" y="754063"/>
            <a:ext cx="4572000" cy="3294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cmpd="sng">
                <a:solidFill>
                  <a:schemeClr val="tx1">
                    <a:alpha val="0"/>
                  </a:schemeClr>
                </a:solidFill>
                <a:miter lim="800000"/>
                <a:headEnd/>
                <a:tailEnd/>
              </a14:hiddenLine>
            </a:ext>
          </a:extLst>
        </p:spPr>
      </p:sp>
      <p:sp>
        <p:nvSpPr>
          <p:cNvPr id="2051" name="Rectangle 3"/>
          <p:cNvSpPr>
            <a:spLocks noGrp="1" noChangeArrowheads="1"/>
          </p:cNvSpPr>
          <p:nvPr>
            <p:ph type="body" sz="quarter" idx="3"/>
          </p:nvPr>
        </p:nvSpPr>
        <p:spPr bwMode="auto">
          <a:xfrm>
            <a:off x="538163" y="4389438"/>
            <a:ext cx="5781675" cy="3951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cmpd="sng">
                <a:solidFill>
                  <a:schemeClr val="tx1">
                    <a:alpha val="0"/>
                  </a:schemeClr>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2" name="Rectangle 4"/>
          <p:cNvSpPr>
            <a:spLocks noGrp="1" noChangeArrowheads="1"/>
          </p:cNvSpPr>
          <p:nvPr>
            <p:ph type="hdr" sz="quarter"/>
          </p:nvPr>
        </p:nvSpPr>
        <p:spPr bwMode="auto">
          <a:xfrm>
            <a:off x="0" y="0"/>
            <a:ext cx="29733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cmpd="sng">
                <a:solidFill>
                  <a:schemeClr val="tx1">
                    <a:alpha val="0"/>
                  </a:schemeClr>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053" name="Rectangle 5"/>
          <p:cNvSpPr>
            <a:spLocks noGrp="1" noChangeArrowheads="1"/>
          </p:cNvSpPr>
          <p:nvPr>
            <p:ph type="dt" idx="1"/>
          </p:nvPr>
        </p:nvSpPr>
        <p:spPr bwMode="auto">
          <a:xfrm>
            <a:off x="3883025" y="0"/>
            <a:ext cx="29749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cmpd="sng">
                <a:solidFill>
                  <a:schemeClr val="tx1">
                    <a:alpha val="0"/>
                  </a:schemeClr>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054" name="Rectangle 6"/>
          <p:cNvSpPr>
            <a:spLocks noGrp="1" noChangeArrowheads="1"/>
          </p:cNvSpPr>
          <p:nvPr>
            <p:ph type="ftr" sz="quarter" idx="4"/>
          </p:nvPr>
        </p:nvSpPr>
        <p:spPr bwMode="auto">
          <a:xfrm>
            <a:off x="0" y="8686800"/>
            <a:ext cx="29733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cmpd="sng">
                <a:solidFill>
                  <a:schemeClr val="tx1">
                    <a:alpha val="0"/>
                  </a:schemeClr>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055" name="Rectangle 7"/>
          <p:cNvSpPr>
            <a:spLocks noGrp="1" noChangeArrowheads="1"/>
          </p:cNvSpPr>
          <p:nvPr>
            <p:ph type="sldNum" sz="quarter" idx="5"/>
          </p:nvPr>
        </p:nvSpPr>
        <p:spPr bwMode="auto">
          <a:xfrm>
            <a:off x="3883025" y="8686800"/>
            <a:ext cx="29749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cmpd="sng">
                <a:solidFill>
                  <a:schemeClr val="tx1">
                    <a:alpha val="0"/>
                  </a:schemeClr>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fld id="{14F72A76-2C9E-42B6-915C-E4177775181F}" type="slidenum">
              <a:rPr lang="en-US" altLang="en-US"/>
              <a:pPr/>
              <a:t>‹#›</a:t>
            </a:fld>
            <a:endParaRPr lang="en-US" altLang="en-US"/>
          </a:p>
        </p:txBody>
      </p:sp>
    </p:spTree>
    <p:extLst>
      <p:ext uri="{BB962C8B-B14F-4D97-AF65-F5344CB8AC3E}">
        <p14:creationId xmlns:p14="http://schemas.microsoft.com/office/powerpoint/2010/main" val="38117032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hemeOverride" Target="../theme/themeOverride1.xml"/><Relationship Id="rId4" Type="http://schemas.openxmlformats.org/officeDocument/2006/relationships/hyperlink" Target="http://www.navy.mil/view_image.asp?id=98447" TargetMode="Externa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hemeOverride" Target="../theme/themeOverride2.xml"/><Relationship Id="rId5" Type="http://schemas.openxmlformats.org/officeDocument/2006/relationships/hyperlink" Target="https://en.wikipedia.org/wiki/" TargetMode="External"/><Relationship Id="rId4" Type="http://schemas.openxmlformats.org/officeDocument/2006/relationships/hyperlink" Target="https://en.wikipedia.org/wiki/User:Oghmoir"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Rectangle 2"/>
          <p:cNvSpPr>
            <a:spLocks noGrp="1" noRot="1" noChangeAspect="1" noChangeArrowheads="1"/>
          </p:cNvSpPr>
          <p:nvPr>
            <p:ph type="sldImg"/>
          </p:nvPr>
        </p:nvSpPr>
        <p:spPr>
          <a:xfrm>
            <a:off x="1141413" y="754063"/>
            <a:ext cx="4391025" cy="3294062"/>
          </a:xfrm>
          <a:ln/>
        </p:spPr>
      </p:sp>
      <p:sp>
        <p:nvSpPr>
          <p:cNvPr id="4099" name="Rectangle 3"/>
          <p:cNvSpPr>
            <a:spLocks noGrp="1" noChangeArrowheads="1"/>
          </p:cNvSpPr>
          <p:nvPr>
            <p:ph type="body" idx="1"/>
          </p:nvPr>
        </p:nvSpPr>
        <p:spPr>
          <a:ln/>
        </p:spPr>
        <p:txBody>
          <a:bodyPr/>
          <a:lstStyle/>
          <a:p>
            <a:r>
              <a:rPr lang="en-GB" dirty="0" smtClean="0"/>
              <a:t>Earthquake and tsunami damage in </a:t>
            </a:r>
            <a:r>
              <a:rPr lang="en-GB" dirty="0" err="1" smtClean="0"/>
              <a:t>Ofunato</a:t>
            </a:r>
            <a:r>
              <a:rPr lang="en-GB" dirty="0" smtClean="0"/>
              <a:t>, Japan, 2011 Image used</a:t>
            </a:r>
            <a:r>
              <a:rPr lang="en-US" altLang="en-US" dirty="0" smtClean="0"/>
              <a:t> courtesy of </a:t>
            </a:r>
            <a:r>
              <a:rPr lang="en-US" dirty="0" smtClean="0"/>
              <a:t>United States Navy</a:t>
            </a:r>
          </a:p>
          <a:p>
            <a:r>
              <a:rPr lang="en-US" altLang="en-US" dirty="0" smtClean="0">
                <a:hlinkClick r:id="rId4"/>
              </a:rPr>
              <a:t>www.navy.mil/view_image.asp?id=98447</a:t>
            </a:r>
            <a:endParaRPr lang="en-US" altLang="en-US" dirty="0" smtClean="0"/>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Rectangle 2"/>
          <p:cNvSpPr>
            <a:spLocks noGrp="1" noRot="1" noChangeAspect="1" noChangeArrowheads="1"/>
          </p:cNvSpPr>
          <p:nvPr>
            <p:ph type="sldImg"/>
          </p:nvPr>
        </p:nvSpPr>
        <p:spPr>
          <a:xfrm>
            <a:off x="1141413" y="754063"/>
            <a:ext cx="4391025" cy="3294062"/>
          </a:xfrm>
          <a:ln/>
        </p:spPr>
      </p:sp>
      <p:sp>
        <p:nvSpPr>
          <p:cNvPr id="4099" name="Rectangle 3"/>
          <p:cNvSpPr>
            <a:spLocks noGrp="1" noChangeArrowheads="1"/>
          </p:cNvSpPr>
          <p:nvPr>
            <p:ph type="body" idx="1"/>
          </p:nvPr>
        </p:nvSpPr>
        <p:spPr>
          <a:ln/>
        </p:spPr>
        <p:txBody>
          <a:bodyPr/>
          <a:lstStyle/>
          <a:p>
            <a:r>
              <a:rPr lang="en-US" altLang="en-US" dirty="0" smtClean="0"/>
              <a:t>Map</a:t>
            </a:r>
            <a:r>
              <a:rPr lang="en-US" altLang="en-US" baseline="0" dirty="0" smtClean="0"/>
              <a:t> used courtesy of </a:t>
            </a:r>
            <a:r>
              <a:rPr lang="en-GB" sz="1200" b="1" i="0" u="none" strike="noStrike" kern="1200" dirty="0" err="1" smtClean="0">
                <a:solidFill>
                  <a:schemeClr val="tx1"/>
                </a:solidFill>
                <a:effectLst/>
                <a:latin typeface="Arial" pitchFamily="34" charset="0"/>
                <a:ea typeface="+mn-ea"/>
                <a:cs typeface="Arial" pitchFamily="34" charset="0"/>
                <a:hlinkClick r:id="rId4" tooltip="en:User:Oghmoir"/>
              </a:rPr>
              <a:t>Oghmoir</a:t>
            </a:r>
            <a:r>
              <a:rPr lang="en-GB" sz="1200" b="1" i="0" kern="1200" dirty="0" smtClean="0">
                <a:solidFill>
                  <a:schemeClr val="tx1"/>
                </a:solidFill>
                <a:effectLst/>
                <a:latin typeface="Arial" pitchFamily="34" charset="0"/>
                <a:ea typeface="+mn-ea"/>
                <a:cs typeface="Arial" pitchFamily="34" charset="0"/>
              </a:rPr>
              <a:t> at the </a:t>
            </a:r>
            <a:r>
              <a:rPr lang="en-GB" sz="1200" b="1" i="0" u="none" strike="noStrike" kern="1200" dirty="0" smtClean="0">
                <a:solidFill>
                  <a:schemeClr val="tx1"/>
                </a:solidFill>
                <a:effectLst/>
                <a:latin typeface="Arial" pitchFamily="34" charset="0"/>
                <a:ea typeface="+mn-ea"/>
                <a:cs typeface="Arial" pitchFamily="34" charset="0"/>
                <a:hlinkClick r:id="rId5" tooltip="en:"/>
              </a:rPr>
              <a:t>English language Wikipedia</a:t>
            </a:r>
            <a:endParaRPr lang="en-US" altLang="en-US" dirty="0" smtClean="0"/>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754063"/>
            <a:ext cx="4391025" cy="3294062"/>
          </a:xfrm>
        </p:spPr>
      </p:sp>
      <p:sp>
        <p:nvSpPr>
          <p:cNvPr id="3" name="Notes Placeholder 2"/>
          <p:cNvSpPr>
            <a:spLocks noGrp="1"/>
          </p:cNvSpPr>
          <p:nvPr>
            <p:ph type="body" idx="1"/>
          </p:nvPr>
        </p:nvSpPr>
        <p:spPr/>
        <p:txBody>
          <a:bodyPr/>
          <a:lstStyle/>
          <a:p>
            <a:pPr>
              <a:spcBef>
                <a:spcPct val="30000"/>
              </a:spcBef>
              <a:defRPr/>
            </a:pPr>
            <a:r>
              <a:rPr lang="en-GB" altLang="en-US" dirty="0" smtClean="0"/>
              <a:t>Seismogram uses courtesy of the US Geological Survey</a:t>
            </a:r>
          </a:p>
        </p:txBody>
      </p:sp>
      <p:sp>
        <p:nvSpPr>
          <p:cNvPr id="4" name="Slide Number Placeholder 3"/>
          <p:cNvSpPr>
            <a:spLocks noGrp="1"/>
          </p:cNvSpPr>
          <p:nvPr>
            <p:ph type="sldNum" sz="quarter" idx="10"/>
          </p:nvPr>
        </p:nvSpPr>
        <p:spPr/>
        <p:txBody>
          <a:bodyPr/>
          <a:lstStyle/>
          <a:p>
            <a:fld id="{14F72A76-2C9E-42B6-915C-E4177775181F}" type="slidenum">
              <a:rPr lang="en-US" altLang="en-US" smtClean="0"/>
              <a:pPr/>
              <a:t>3</a:t>
            </a:fld>
            <a:endParaRPr lang="en-US" altLang="en-US"/>
          </a:p>
        </p:txBody>
      </p:sp>
    </p:spTree>
    <p:extLst>
      <p:ext uri="{BB962C8B-B14F-4D97-AF65-F5344CB8AC3E}">
        <p14:creationId xmlns:p14="http://schemas.microsoft.com/office/powerpoint/2010/main" val="2161803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754063"/>
            <a:ext cx="4391025" cy="3294062"/>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dirty="0" smtClean="0"/>
              <a:t>Provide students with a copy of the Richter for their exercise books, they will need to refer to this later.</a:t>
            </a:r>
            <a:endParaRPr lang="en-US" altLang="en-US" dirty="0" smtClean="0"/>
          </a:p>
        </p:txBody>
      </p:sp>
      <p:sp>
        <p:nvSpPr>
          <p:cNvPr id="4" name="Slide Number Placeholder 3"/>
          <p:cNvSpPr>
            <a:spLocks noGrp="1"/>
          </p:cNvSpPr>
          <p:nvPr>
            <p:ph type="sldNum" sz="quarter" idx="10"/>
          </p:nvPr>
        </p:nvSpPr>
        <p:spPr/>
        <p:txBody>
          <a:bodyPr/>
          <a:lstStyle/>
          <a:p>
            <a:fld id="{14F72A76-2C9E-42B6-915C-E4177775181F}" type="slidenum">
              <a:rPr lang="en-US" altLang="en-US" smtClean="0"/>
              <a:pPr/>
              <a:t>4</a:t>
            </a:fld>
            <a:endParaRPr lang="en-US" altLang="en-US"/>
          </a:p>
        </p:txBody>
      </p:sp>
    </p:spTree>
    <p:extLst>
      <p:ext uri="{BB962C8B-B14F-4D97-AF65-F5344CB8AC3E}">
        <p14:creationId xmlns:p14="http://schemas.microsoft.com/office/powerpoint/2010/main" val="230549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754063"/>
            <a:ext cx="4391025" cy="32940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F72A76-2C9E-42B6-915C-E4177775181F}" type="slidenum">
              <a:rPr lang="en-US" altLang="en-US" smtClean="0"/>
              <a:pPr/>
              <a:t>5</a:t>
            </a:fld>
            <a:endParaRPr lang="en-US" altLang="en-US"/>
          </a:p>
        </p:txBody>
      </p:sp>
    </p:spTree>
    <p:extLst>
      <p:ext uri="{BB962C8B-B14F-4D97-AF65-F5344CB8AC3E}">
        <p14:creationId xmlns:p14="http://schemas.microsoft.com/office/powerpoint/2010/main" val="2161803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754063"/>
            <a:ext cx="4391025" cy="3294062"/>
          </a:xfrm>
        </p:spPr>
      </p:sp>
      <p:sp>
        <p:nvSpPr>
          <p:cNvPr id="3" name="Notes Placeholder 2"/>
          <p:cNvSpPr>
            <a:spLocks noGrp="1"/>
          </p:cNvSpPr>
          <p:nvPr>
            <p:ph type="body" idx="1"/>
          </p:nvPr>
        </p:nvSpPr>
        <p:spPr/>
        <p:txBody>
          <a:bodyPr/>
          <a:lstStyle/>
          <a:p>
            <a:pPr>
              <a:spcBef>
                <a:spcPct val="30000"/>
              </a:spcBef>
              <a:defRPr/>
            </a:pPr>
            <a:endParaRPr lang="en-US" dirty="0" smtClean="0"/>
          </a:p>
        </p:txBody>
      </p:sp>
      <p:sp>
        <p:nvSpPr>
          <p:cNvPr id="4" name="Slide Number Placeholder 3"/>
          <p:cNvSpPr>
            <a:spLocks noGrp="1"/>
          </p:cNvSpPr>
          <p:nvPr>
            <p:ph type="sldNum" sz="quarter" idx="10"/>
          </p:nvPr>
        </p:nvSpPr>
        <p:spPr/>
        <p:txBody>
          <a:bodyPr/>
          <a:lstStyle/>
          <a:p>
            <a:fld id="{14F72A76-2C9E-42B6-915C-E4177775181F}" type="slidenum">
              <a:rPr lang="en-US" altLang="en-US" smtClean="0"/>
              <a:pPr/>
              <a:t>11</a:t>
            </a:fld>
            <a:endParaRPr lang="en-US" altLang="en-US"/>
          </a:p>
        </p:txBody>
      </p:sp>
    </p:spTree>
    <p:extLst>
      <p:ext uri="{BB962C8B-B14F-4D97-AF65-F5344CB8AC3E}">
        <p14:creationId xmlns:p14="http://schemas.microsoft.com/office/powerpoint/2010/main" val="897377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E0A5A61-D384-490D-A4F8-D3203C6FF2FF}" type="slidenum">
              <a:rPr lang="en-US" altLang="en-US"/>
              <a:pPr/>
              <a:t>‹#›</a:t>
            </a:fld>
            <a:endParaRPr lang="en-US" altLang="en-US"/>
          </a:p>
        </p:txBody>
      </p:sp>
    </p:spTree>
    <p:extLst>
      <p:ext uri="{BB962C8B-B14F-4D97-AF65-F5344CB8AC3E}">
        <p14:creationId xmlns:p14="http://schemas.microsoft.com/office/powerpoint/2010/main" val="4188915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116B2D7-6486-44C6-8096-9D07AF45C8DF}" type="slidenum">
              <a:rPr lang="en-US" altLang="en-US"/>
              <a:pPr/>
              <a:t>‹#›</a:t>
            </a:fld>
            <a:endParaRPr lang="en-US" altLang="en-US"/>
          </a:p>
        </p:txBody>
      </p:sp>
    </p:spTree>
    <p:extLst>
      <p:ext uri="{BB962C8B-B14F-4D97-AF65-F5344CB8AC3E}">
        <p14:creationId xmlns:p14="http://schemas.microsoft.com/office/powerpoint/2010/main" val="2323598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4B1A351-9606-4B24-B086-FE1E1C1D7873}" type="slidenum">
              <a:rPr lang="en-US" altLang="en-US"/>
              <a:pPr/>
              <a:t>‹#›</a:t>
            </a:fld>
            <a:endParaRPr lang="en-US" altLang="en-US"/>
          </a:p>
        </p:txBody>
      </p:sp>
    </p:spTree>
    <p:extLst>
      <p:ext uri="{BB962C8B-B14F-4D97-AF65-F5344CB8AC3E}">
        <p14:creationId xmlns:p14="http://schemas.microsoft.com/office/powerpoint/2010/main" val="802673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7EAA747D-4EBB-421C-93C1-B02CA2664814}" type="slidenum">
              <a:rPr lang="en-US" altLang="en-US"/>
              <a:pPr/>
              <a:t>‹#›</a:t>
            </a:fld>
            <a:endParaRPr lang="en-US" altLang="en-US"/>
          </a:p>
        </p:txBody>
      </p:sp>
    </p:spTree>
    <p:extLst>
      <p:ext uri="{BB962C8B-B14F-4D97-AF65-F5344CB8AC3E}">
        <p14:creationId xmlns:p14="http://schemas.microsoft.com/office/powerpoint/2010/main" val="2367408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61FCB3D-C9BA-41A8-9DDF-F431604821E5}" type="slidenum">
              <a:rPr lang="en-US" altLang="en-US"/>
              <a:pPr/>
              <a:t>‹#›</a:t>
            </a:fld>
            <a:endParaRPr lang="en-US" altLang="en-US"/>
          </a:p>
        </p:txBody>
      </p:sp>
    </p:spTree>
    <p:extLst>
      <p:ext uri="{BB962C8B-B14F-4D97-AF65-F5344CB8AC3E}">
        <p14:creationId xmlns:p14="http://schemas.microsoft.com/office/powerpoint/2010/main" val="3682689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613F2E0-B9E2-490D-B422-DC63E93F0F3E}" type="slidenum">
              <a:rPr lang="en-US" altLang="en-US"/>
              <a:pPr/>
              <a:t>‹#›</a:t>
            </a:fld>
            <a:endParaRPr lang="en-US" altLang="en-US"/>
          </a:p>
        </p:txBody>
      </p:sp>
    </p:spTree>
    <p:extLst>
      <p:ext uri="{BB962C8B-B14F-4D97-AF65-F5344CB8AC3E}">
        <p14:creationId xmlns:p14="http://schemas.microsoft.com/office/powerpoint/2010/main" val="2617021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ED7AE46-1ECE-4835-9166-F63D7CE03EC1}" type="slidenum">
              <a:rPr lang="en-US" altLang="en-US"/>
              <a:pPr/>
              <a:t>‹#›</a:t>
            </a:fld>
            <a:endParaRPr lang="en-US" altLang="en-US"/>
          </a:p>
        </p:txBody>
      </p:sp>
    </p:spTree>
    <p:extLst>
      <p:ext uri="{BB962C8B-B14F-4D97-AF65-F5344CB8AC3E}">
        <p14:creationId xmlns:p14="http://schemas.microsoft.com/office/powerpoint/2010/main" val="4216268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1527141-980A-420B-9B97-A7B739478D71}" type="slidenum">
              <a:rPr lang="en-US" altLang="en-US"/>
              <a:pPr/>
              <a:t>‹#›</a:t>
            </a:fld>
            <a:endParaRPr lang="en-US" altLang="en-US"/>
          </a:p>
        </p:txBody>
      </p:sp>
    </p:spTree>
    <p:extLst>
      <p:ext uri="{BB962C8B-B14F-4D97-AF65-F5344CB8AC3E}">
        <p14:creationId xmlns:p14="http://schemas.microsoft.com/office/powerpoint/2010/main" val="680139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3AA8623-82E6-4EFD-987E-9000BAF115DB}" type="slidenum">
              <a:rPr lang="en-US" altLang="en-US"/>
              <a:pPr/>
              <a:t>‹#›</a:t>
            </a:fld>
            <a:endParaRPr lang="en-US" altLang="en-US"/>
          </a:p>
        </p:txBody>
      </p:sp>
    </p:spTree>
    <p:extLst>
      <p:ext uri="{BB962C8B-B14F-4D97-AF65-F5344CB8AC3E}">
        <p14:creationId xmlns:p14="http://schemas.microsoft.com/office/powerpoint/2010/main" val="1016518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516E656B-0F19-417B-925C-70D08FA6F131}" type="slidenum">
              <a:rPr lang="en-US" altLang="en-US"/>
              <a:pPr/>
              <a:t>‹#›</a:t>
            </a:fld>
            <a:endParaRPr lang="en-US" altLang="en-US"/>
          </a:p>
        </p:txBody>
      </p:sp>
    </p:spTree>
    <p:extLst>
      <p:ext uri="{BB962C8B-B14F-4D97-AF65-F5344CB8AC3E}">
        <p14:creationId xmlns:p14="http://schemas.microsoft.com/office/powerpoint/2010/main" val="2851556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A6BDE3A-8A96-42E5-A7B3-5C0DCD86B765}" type="slidenum">
              <a:rPr lang="en-US" altLang="en-US"/>
              <a:pPr/>
              <a:t>‹#›</a:t>
            </a:fld>
            <a:endParaRPr lang="en-US" altLang="en-US"/>
          </a:p>
        </p:txBody>
      </p:sp>
    </p:spTree>
    <p:extLst>
      <p:ext uri="{BB962C8B-B14F-4D97-AF65-F5344CB8AC3E}">
        <p14:creationId xmlns:p14="http://schemas.microsoft.com/office/powerpoint/2010/main" val="2347030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07E3D3F-F325-45ED-B8BA-63F7E6B313BA}" type="slidenum">
              <a:rPr lang="en-US" altLang="en-US"/>
              <a:pPr/>
              <a:t>‹#›</a:t>
            </a:fld>
            <a:endParaRPr lang="en-US" altLang="en-US"/>
          </a:p>
        </p:txBody>
      </p:sp>
    </p:spTree>
    <p:extLst>
      <p:ext uri="{BB962C8B-B14F-4D97-AF65-F5344CB8AC3E}">
        <p14:creationId xmlns:p14="http://schemas.microsoft.com/office/powerpoint/2010/main" val="3896910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lumMod val="9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474DB15-BA1C-4C28-BAB4-AC2C3A1EA377}" type="slidenum">
              <a:rPr lang="en-US" altLang="en-US"/>
              <a:pPr/>
              <a:t>‹#›</a:t>
            </a:fld>
            <a:endParaRPr lang="en-US" altLang="en-US"/>
          </a:p>
        </p:txBody>
      </p:sp>
      <p:sp>
        <p:nvSpPr>
          <p:cNvPr id="7" name="TextBox 7"/>
          <p:cNvSpPr txBox="1">
            <a:spLocks noChangeArrowheads="1"/>
          </p:cNvSpPr>
          <p:nvPr userDrawn="1"/>
        </p:nvSpPr>
        <p:spPr bwMode="auto">
          <a:xfrm>
            <a:off x="0" y="6597650"/>
            <a:ext cx="3492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en-GB" altLang="en-US" sz="1000" dirty="0" smtClean="0">
                <a:latin typeface="Arial" pitchFamily="34" charset="0"/>
              </a:rPr>
              <a:t>© www.teachitgeography.co.uk 2016</a:t>
            </a:r>
          </a:p>
        </p:txBody>
      </p:sp>
      <p:sp>
        <p:nvSpPr>
          <p:cNvPr id="8" name="TextBox 8"/>
          <p:cNvSpPr txBox="1">
            <a:spLocks noChangeArrowheads="1"/>
          </p:cNvSpPr>
          <p:nvPr userDrawn="1"/>
        </p:nvSpPr>
        <p:spPr bwMode="auto">
          <a:xfrm>
            <a:off x="2916238" y="6597650"/>
            <a:ext cx="34909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buFont typeface="+mj-lt"/>
              <a:buNone/>
              <a:defRPr/>
            </a:pPr>
            <a:r>
              <a:rPr lang="en-GB" altLang="en-US" sz="1000" dirty="0" smtClean="0">
                <a:latin typeface="Arial" pitchFamily="34" charset="0"/>
              </a:rPr>
              <a:t>25365</a:t>
            </a:r>
          </a:p>
        </p:txBody>
      </p:sp>
      <p:sp>
        <p:nvSpPr>
          <p:cNvPr id="9" name="TextBox 9"/>
          <p:cNvSpPr txBox="1">
            <a:spLocks noChangeArrowheads="1"/>
          </p:cNvSpPr>
          <p:nvPr userDrawn="1"/>
        </p:nvSpPr>
        <p:spPr bwMode="auto">
          <a:xfrm>
            <a:off x="5651500" y="6597650"/>
            <a:ext cx="3492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buFont typeface="+mj-lt"/>
              <a:buNone/>
              <a:defRPr/>
            </a:pPr>
            <a:fld id="{5810AD80-9169-4D1A-BE4D-03CE4DF5EC99}" type="slidenum">
              <a:rPr lang="en-GB" altLang="en-US" sz="1000" smtClean="0">
                <a:latin typeface="Arial" pitchFamily="34" charset="0"/>
              </a:rPr>
              <a:pPr algn="r" eaLnBrk="1" hangingPunct="1">
                <a:buFont typeface="+mj-lt"/>
                <a:buNone/>
                <a:defRPr/>
              </a:pPr>
              <a:t>‹#›</a:t>
            </a:fld>
            <a:endParaRPr lang="en-GB" altLang="en-US" sz="1000" smtClean="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jma.go.jp/en/quak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437928" y="1175701"/>
            <a:ext cx="8174444"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1200"/>
              </a:spcAft>
            </a:pPr>
            <a:r>
              <a:rPr lang="en-GB" altLang="en-US" sz="2000" b="1" dirty="0" smtClean="0">
                <a:latin typeface="Trebuchet MS" panose="020B0603020202020204" pitchFamily="34" charset="0"/>
              </a:rPr>
              <a:t>Starter</a:t>
            </a:r>
            <a:r>
              <a:rPr lang="en-GB" altLang="en-US" sz="2000" b="1" dirty="0">
                <a:latin typeface="Trebuchet MS" panose="020B0603020202020204" pitchFamily="34" charset="0"/>
              </a:rPr>
              <a:t>: </a:t>
            </a:r>
            <a:endParaRPr lang="en-GB" altLang="en-US" sz="2000" b="1" dirty="0" smtClean="0">
              <a:latin typeface="Trebuchet MS" panose="020B0603020202020204" pitchFamily="34" charset="0"/>
            </a:endParaRPr>
          </a:p>
          <a:p>
            <a:pPr marL="285750" indent="-285750">
              <a:spcAft>
                <a:spcPts val="600"/>
              </a:spcAft>
              <a:buFont typeface="Arial" panose="020B0604020202020204" pitchFamily="34" charset="0"/>
              <a:buChar char="•"/>
            </a:pPr>
            <a:r>
              <a:rPr lang="en-GB" altLang="en-US" dirty="0" smtClean="0">
                <a:latin typeface="Trebuchet MS" panose="020B0603020202020204" pitchFamily="34" charset="0"/>
              </a:rPr>
              <a:t>Use </a:t>
            </a:r>
            <a:r>
              <a:rPr lang="en-GB" altLang="en-US" dirty="0">
                <a:latin typeface="Trebuchet MS" panose="020B0603020202020204" pitchFamily="34" charset="0"/>
              </a:rPr>
              <a:t>this diagram to </a:t>
            </a:r>
            <a:r>
              <a:rPr lang="en-GB" altLang="en-US" dirty="0" smtClean="0">
                <a:latin typeface="Trebuchet MS" panose="020B0603020202020204" pitchFamily="34" charset="0"/>
              </a:rPr>
              <a:t>write five sentences describing the picture below.</a:t>
            </a:r>
          </a:p>
          <a:p>
            <a:pPr marL="285750" indent="-285750">
              <a:buFont typeface="Arial" panose="020B0604020202020204" pitchFamily="34" charset="0"/>
              <a:buChar char="•"/>
            </a:pPr>
            <a:r>
              <a:rPr lang="en-GB" altLang="en-US" dirty="0" smtClean="0">
                <a:latin typeface="Trebuchet MS" panose="020B0603020202020204" pitchFamily="34" charset="0"/>
              </a:rPr>
              <a:t>What caption would you give this picture?</a:t>
            </a:r>
            <a:endParaRPr lang="en-US" altLang="en-US" dirty="0">
              <a:latin typeface="Trebuchet MS" panose="020B0603020202020204" pitchFamily="34" charset="0"/>
            </a:endParaRPr>
          </a:p>
        </p:txBody>
      </p:sp>
      <p:pic>
        <p:nvPicPr>
          <p:cNvPr id="3078" name="Picture 6"/>
          <p:cNvPicPr>
            <a:picLocks noChangeAspect="1" noChangeArrowheads="1"/>
          </p:cNvPicPr>
          <p:nvPr/>
        </p:nvPicPr>
        <p:blipFill rotWithShape="1">
          <a:blip r:embed="rId3">
            <a:extLst>
              <a:ext uri="{28A0092B-C50C-407E-A947-70E740481C1C}">
                <a14:useLocalDpi xmlns:a14="http://schemas.microsoft.com/office/drawing/2010/main"/>
              </a:ext>
            </a:extLst>
          </a:blip>
          <a:srcRect t="11009" b="10076"/>
          <a:stretch/>
        </p:blipFill>
        <p:spPr bwMode="auto">
          <a:xfrm>
            <a:off x="994116" y="2560496"/>
            <a:ext cx="7155769" cy="3755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pic>
      <p:sp>
        <p:nvSpPr>
          <p:cNvPr id="10" name="Rectangle 2"/>
          <p:cNvSpPr txBox="1">
            <a:spLocks noChangeArrowheads="1"/>
          </p:cNvSpPr>
          <p:nvPr/>
        </p:nvSpPr>
        <p:spPr bwMode="auto">
          <a:xfrm>
            <a:off x="484778" y="364332"/>
            <a:ext cx="8174444" cy="645762"/>
          </a:xfrm>
          <a:prstGeom prst="rect">
            <a:avLst/>
          </a:prstGeom>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buFontTx/>
            </a:pPr>
            <a:r>
              <a:rPr lang="en-GB" altLang="en-US" sz="3200" kern="0" dirty="0" smtClean="0">
                <a:solidFill>
                  <a:schemeClr val="bg1"/>
                </a:solidFill>
                <a:latin typeface="Trebuchet MS" panose="020B0603020202020204" pitchFamily="34" charset="0"/>
              </a:rPr>
              <a:t>How severe are Japan's Earthquakes?</a:t>
            </a:r>
            <a:endParaRPr lang="en-GB" altLang="en-US" sz="3200" kern="0" dirty="0">
              <a:solidFill>
                <a:schemeClr val="bg1"/>
              </a:solidFill>
              <a:latin typeface="Trebuchet MS" panose="020B0603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627321" y="1376907"/>
            <a:ext cx="8031902" cy="4525963"/>
          </a:xfrm>
        </p:spPr>
        <p:txBody>
          <a:bodyPr/>
          <a:lstStyle/>
          <a:p>
            <a:pPr>
              <a:lnSpc>
                <a:spcPct val="90000"/>
              </a:lnSpc>
              <a:spcAft>
                <a:spcPts val="1200"/>
              </a:spcAft>
            </a:pPr>
            <a:r>
              <a:rPr lang="en-GB" altLang="en-US" sz="2200" dirty="0">
                <a:latin typeface="Trebuchet MS" panose="020B0603020202020204" pitchFamily="34" charset="0"/>
              </a:rPr>
              <a:t>For the highest magnitude earthquake event on your table, use the internet to </a:t>
            </a:r>
            <a:r>
              <a:rPr lang="en-GB" altLang="en-US" sz="2200" dirty="0" smtClean="0">
                <a:latin typeface="Trebuchet MS" panose="020B0603020202020204" pitchFamily="34" charset="0"/>
              </a:rPr>
              <a:t>research </a:t>
            </a:r>
            <a:r>
              <a:rPr lang="en-GB" altLang="en-US" sz="2200" dirty="0">
                <a:latin typeface="Trebuchet MS" panose="020B0603020202020204" pitchFamily="34" charset="0"/>
              </a:rPr>
              <a:t>the impacts in that area.</a:t>
            </a:r>
          </a:p>
          <a:p>
            <a:pPr>
              <a:lnSpc>
                <a:spcPct val="90000"/>
              </a:lnSpc>
              <a:spcAft>
                <a:spcPts val="1200"/>
              </a:spcAft>
            </a:pPr>
            <a:r>
              <a:rPr lang="en-GB" altLang="en-US" sz="2200" dirty="0">
                <a:latin typeface="Trebuchet MS" panose="020B0603020202020204" pitchFamily="34" charset="0"/>
              </a:rPr>
              <a:t>Remember to include social, economic and environmental impacts!</a:t>
            </a:r>
          </a:p>
          <a:p>
            <a:pPr>
              <a:lnSpc>
                <a:spcPct val="90000"/>
              </a:lnSpc>
              <a:spcAft>
                <a:spcPts val="1200"/>
              </a:spcAft>
            </a:pPr>
            <a:r>
              <a:rPr lang="en-GB" altLang="en-US" sz="2200" dirty="0">
                <a:latin typeface="Trebuchet MS" panose="020B0603020202020204" pitchFamily="34" charset="0"/>
              </a:rPr>
              <a:t>Make notes on the impacts in your books under a suitable heading </a:t>
            </a:r>
            <a:r>
              <a:rPr lang="en-GB" altLang="en-US" sz="2200" dirty="0" smtClean="0">
                <a:latin typeface="Trebuchet MS" panose="020B0603020202020204" pitchFamily="34" charset="0"/>
              </a:rPr>
              <a:t>e.g.. </a:t>
            </a:r>
            <a:r>
              <a:rPr lang="en-GB" altLang="en-US" sz="2200" i="1" dirty="0">
                <a:latin typeface="Trebuchet MS" panose="020B0603020202020204" pitchFamily="34" charset="0"/>
              </a:rPr>
              <a:t>'Impacts of the 5.8 earthquake in </a:t>
            </a:r>
            <a:r>
              <a:rPr lang="en-GB" altLang="en-US" sz="2200" i="1" dirty="0" err="1">
                <a:latin typeface="Trebuchet MS" panose="020B0603020202020204" pitchFamily="34" charset="0"/>
              </a:rPr>
              <a:t>Fukashima</a:t>
            </a:r>
            <a:r>
              <a:rPr lang="en-GB" altLang="en-US" sz="2200" i="1" dirty="0">
                <a:latin typeface="Trebuchet MS" panose="020B0603020202020204" pitchFamily="34" charset="0"/>
              </a:rPr>
              <a:t>'</a:t>
            </a:r>
          </a:p>
          <a:p>
            <a:pPr>
              <a:lnSpc>
                <a:spcPct val="90000"/>
              </a:lnSpc>
              <a:spcAft>
                <a:spcPts val="1200"/>
              </a:spcAft>
            </a:pPr>
            <a:r>
              <a:rPr lang="en-GB" altLang="en-US" sz="2200" i="1" dirty="0">
                <a:latin typeface="Trebuchet MS" panose="020B0603020202020204" pitchFamily="34" charset="0"/>
              </a:rPr>
              <a:t>If there are few details to be found, try to find out other specific information on this earthquake </a:t>
            </a:r>
            <a:r>
              <a:rPr lang="en-GB" altLang="en-US" sz="2200" i="1" dirty="0" smtClean="0">
                <a:latin typeface="Trebuchet MS" panose="020B0603020202020204" pitchFamily="34" charset="0"/>
              </a:rPr>
              <a:t>(focus</a:t>
            </a:r>
            <a:r>
              <a:rPr lang="en-GB" altLang="en-US" sz="2200" i="1" dirty="0">
                <a:latin typeface="Trebuchet MS" panose="020B0603020202020204" pitchFamily="34" charset="0"/>
              </a:rPr>
              <a:t>, </a:t>
            </a:r>
            <a:r>
              <a:rPr lang="en-GB" altLang="en-US" sz="2200" i="1" dirty="0" smtClean="0">
                <a:latin typeface="Trebuchet MS" panose="020B0603020202020204" pitchFamily="34" charset="0"/>
              </a:rPr>
              <a:t>nearby towns/villages </a:t>
            </a:r>
            <a:r>
              <a:rPr lang="en-GB" altLang="en-US" sz="2200" i="1" dirty="0">
                <a:latin typeface="Trebuchet MS" panose="020B0603020202020204" pitchFamily="34" charset="0"/>
              </a:rPr>
              <a:t>effected, exact time of earthquake, </a:t>
            </a:r>
            <a:r>
              <a:rPr lang="en-GB" altLang="en-US" sz="2200" i="1" dirty="0" smtClean="0">
                <a:latin typeface="Trebuchet MS" panose="020B0603020202020204" pitchFamily="34" charset="0"/>
              </a:rPr>
              <a:t>fault line </a:t>
            </a:r>
            <a:r>
              <a:rPr lang="en-GB" altLang="en-US" sz="2200" i="1" dirty="0">
                <a:latin typeface="Trebuchet MS" panose="020B0603020202020204" pitchFamily="34" charset="0"/>
              </a:rPr>
              <a:t>name </a:t>
            </a:r>
            <a:r>
              <a:rPr lang="en-GB" altLang="en-US" sz="2200" i="1" dirty="0" smtClean="0">
                <a:latin typeface="Trebuchet MS" panose="020B0603020202020204" pitchFamily="34" charset="0"/>
              </a:rPr>
              <a:t>etc.)</a:t>
            </a:r>
            <a:endParaRPr lang="en-US" altLang="en-US" sz="2200" i="1" dirty="0">
              <a:latin typeface="Trebuchet MS" panose="020B0603020202020204" pitchFamily="34" charset="0"/>
            </a:endParaRPr>
          </a:p>
        </p:txBody>
      </p:sp>
      <p:sp>
        <p:nvSpPr>
          <p:cNvPr id="6" name="Rectangle 2"/>
          <p:cNvSpPr txBox="1">
            <a:spLocks noChangeArrowheads="1"/>
          </p:cNvSpPr>
          <p:nvPr/>
        </p:nvSpPr>
        <p:spPr bwMode="auto">
          <a:xfrm>
            <a:off x="484778" y="364332"/>
            <a:ext cx="8174444" cy="645762"/>
          </a:xfrm>
          <a:prstGeom prst="rect">
            <a:avLst/>
          </a:prstGeom>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buFontTx/>
            </a:pPr>
            <a:r>
              <a:rPr lang="en-GB" altLang="en-US" sz="3200" kern="0" dirty="0" smtClean="0">
                <a:solidFill>
                  <a:schemeClr val="bg1"/>
                </a:solidFill>
                <a:latin typeface="Trebuchet MS" panose="020B0603020202020204" pitchFamily="34" charset="0"/>
              </a:rPr>
              <a:t>Extension</a:t>
            </a:r>
            <a:endParaRPr lang="en-GB" altLang="en-US" sz="3200" kern="0" dirty="0">
              <a:solidFill>
                <a:schemeClr val="bg1"/>
              </a:solidFill>
              <a:latin typeface="Trebuchet MS" panose="020B0603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689470"/>
            <a:ext cx="8229600" cy="1143000"/>
          </a:xfrm>
        </p:spPr>
        <p:txBody>
          <a:bodyPr/>
          <a:lstStyle/>
          <a:p>
            <a:pPr algn="l"/>
            <a:r>
              <a:rPr lang="en-GB" altLang="en-US" sz="2000" dirty="0" smtClean="0">
                <a:solidFill>
                  <a:schemeClr val="tx1"/>
                </a:solidFill>
                <a:latin typeface="Trebuchet MS" panose="020B0603020202020204" pitchFamily="34" charset="0"/>
              </a:rPr>
              <a:t>In </a:t>
            </a:r>
            <a:r>
              <a:rPr lang="en-GB" altLang="en-US" sz="2000" dirty="0">
                <a:solidFill>
                  <a:schemeClr val="tx1"/>
                </a:solidFill>
                <a:latin typeface="Trebuchet MS" panose="020B0603020202020204" pitchFamily="34" charset="0"/>
              </a:rPr>
              <a:t>your books, write a summary on the locations and strengths of the earthquakes you have researched in your enquiry. </a:t>
            </a:r>
            <a:r>
              <a:rPr lang="en-GB" altLang="en-US" sz="2000" dirty="0" smtClean="0">
                <a:solidFill>
                  <a:schemeClr val="tx1"/>
                </a:solidFill>
                <a:latin typeface="Trebuchet MS" panose="020B0603020202020204" pitchFamily="34" charset="0"/>
              </a:rPr>
              <a:t>Use </a:t>
            </a:r>
            <a:r>
              <a:rPr lang="en-GB" altLang="en-US" sz="2000" dirty="0">
                <a:solidFill>
                  <a:schemeClr val="tx1"/>
                </a:solidFill>
                <a:latin typeface="Trebuchet MS" panose="020B0603020202020204" pitchFamily="34" charset="0"/>
              </a:rPr>
              <a:t>the </a:t>
            </a:r>
            <a:r>
              <a:rPr lang="en-GB" altLang="en-US" sz="2000" dirty="0" smtClean="0">
                <a:solidFill>
                  <a:schemeClr val="tx1"/>
                </a:solidFill>
                <a:latin typeface="Trebuchet MS" panose="020B0603020202020204" pitchFamily="34" charset="0"/>
              </a:rPr>
              <a:t>grid </a:t>
            </a:r>
            <a:r>
              <a:rPr lang="en-GB" altLang="en-US" sz="2000" dirty="0">
                <a:solidFill>
                  <a:schemeClr val="tx1"/>
                </a:solidFill>
                <a:latin typeface="Trebuchet MS" panose="020B0603020202020204" pitchFamily="34" charset="0"/>
              </a:rPr>
              <a:t>below to plan to meet your target grade on this piece of </a:t>
            </a:r>
            <a:r>
              <a:rPr lang="en-GB" altLang="en-US" sz="2000" dirty="0" smtClean="0">
                <a:solidFill>
                  <a:schemeClr val="tx1"/>
                </a:solidFill>
                <a:latin typeface="Trebuchet MS" panose="020B0603020202020204" pitchFamily="34" charset="0"/>
              </a:rPr>
              <a:t>work.</a:t>
            </a:r>
            <a:br>
              <a:rPr lang="en-GB" altLang="en-US" sz="2000" dirty="0" smtClean="0">
                <a:solidFill>
                  <a:schemeClr val="tx1"/>
                </a:solidFill>
                <a:latin typeface="Trebuchet MS" panose="020B0603020202020204" pitchFamily="34" charset="0"/>
              </a:rPr>
            </a:br>
            <a:endParaRPr lang="en-GB" altLang="en-US" sz="2000" dirty="0">
              <a:solidFill>
                <a:schemeClr val="tx1"/>
              </a:solidFill>
              <a:latin typeface="Trebuchet MS" panose="020B0603020202020204" pitchFamily="34" charset="0"/>
            </a:endParaRPr>
          </a:p>
        </p:txBody>
      </p:sp>
      <p:graphicFrame>
        <p:nvGraphicFramePr>
          <p:cNvPr id="10243" name="Group 3"/>
          <p:cNvGraphicFramePr>
            <a:graphicFrameLocks noGrp="1"/>
          </p:cNvGraphicFramePr>
          <p:nvPr>
            <p:ph type="tbl" idx="1"/>
            <p:extLst>
              <p:ext uri="{D42A27DB-BD31-4B8C-83A1-F6EECF244321}">
                <p14:modId xmlns:p14="http://schemas.microsoft.com/office/powerpoint/2010/main" val="3269538074"/>
              </p:ext>
            </p:extLst>
          </p:nvPr>
        </p:nvGraphicFramePr>
        <p:xfrm>
          <a:off x="457201" y="2805379"/>
          <a:ext cx="8229599" cy="3808320"/>
        </p:xfrm>
        <a:graphic>
          <a:graphicData uri="http://schemas.openxmlformats.org/drawingml/2006/table">
            <a:tbl>
              <a:tblPr/>
              <a:tblGrid>
                <a:gridCol w="1283616"/>
                <a:gridCol w="6945983"/>
              </a:tblGrid>
              <a:tr h="468000">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Trebuchet MS" panose="020B0603020202020204" pitchFamily="34" charset="0"/>
                          <a:ea typeface="SimSun" pitchFamily="2" charset="-122"/>
                          <a:cs typeface="Arial" pitchFamily="34" charset="0"/>
                        </a:rPr>
                        <a:t>Difficulty</a:t>
                      </a:r>
                      <a:endParaRPr kumimoji="0" lang="en-US" altLang="en-US" sz="1600" b="1" i="0" u="none" strike="noStrike" cap="none" normalizeH="0" baseline="0" dirty="0" smtClean="0">
                        <a:ln>
                          <a:noFill/>
                        </a:ln>
                        <a:solidFill>
                          <a:schemeClr val="tx1"/>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Trebuchet MS" panose="020B0603020202020204" pitchFamily="34" charset="0"/>
                          <a:ea typeface="SimSun" pitchFamily="2" charset="-122"/>
                          <a:cs typeface="Arial" pitchFamily="34" charset="0"/>
                        </a:rPr>
                        <a:t>Included</a:t>
                      </a:r>
                      <a:endParaRPr kumimoji="0" lang="en-US" altLang="en-US" sz="1600" b="1" i="0" u="none" strike="noStrike" cap="none" normalizeH="0" baseline="0" dirty="0" smtClean="0">
                        <a:ln>
                          <a:noFill/>
                        </a:ln>
                        <a:solidFill>
                          <a:schemeClr val="tx1"/>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accent5">
                        <a:lumMod val="60000"/>
                        <a:lumOff val="40000"/>
                      </a:schemeClr>
                    </a:solidFill>
                  </a:tcPr>
                </a:tc>
              </a:tr>
              <a:tr h="612000">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55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rPr>
                        <a:t>Names of places that have experienced earthquakes.  Brief description of data from the table.  Describes overall trends in a basic way.</a:t>
                      </a:r>
                      <a:endParaRPr kumimoji="0" lang="en-US" altLang="en-US" sz="155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noFill/>
                  </a:tcPr>
                </a:tc>
              </a:tr>
              <a:tr h="864000">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55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rPr>
                        <a:t>Refers to some averages, such as mean, median, mode and range to describe data.  Begins to use keywords, e.g. epicentre, fault line, magnitude, seismic energy, Richter scale etc.</a:t>
                      </a:r>
                      <a:endParaRPr kumimoji="0" lang="en-US" altLang="en-US" sz="155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noFill/>
                  </a:tcPr>
                </a:tc>
              </a:tr>
              <a:tr h="828000">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55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rPr>
                        <a:t>Describes patterns in locations and earthquake intensity in detail using statistics.  Refers to a wide range of keywords and uses independent research to give examples of the impacts felt for the stronger earthquakes.</a:t>
                      </a:r>
                      <a:endParaRPr kumimoji="0" lang="en-US" altLang="en-US" sz="155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noFill/>
                  </a:tcPr>
                </a:tc>
              </a:tr>
              <a:tr h="828000">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55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rPr>
                        <a:t>All of the </a:t>
                      </a:r>
                      <a:r>
                        <a:rPr kumimoji="0" lang="en-GB" altLang="en-US" sz="1550" b="0" i="0" u="none" strike="noStrike" cap="none" normalizeH="0" baseline="0" smtClean="0">
                          <a:ln>
                            <a:noFill/>
                          </a:ln>
                          <a:solidFill>
                            <a:srgbClr val="000000"/>
                          </a:solidFill>
                          <a:effectLst/>
                          <a:latin typeface="Trebuchet MS" panose="020B0603020202020204" pitchFamily="34" charset="0"/>
                          <a:ea typeface="SimSun" pitchFamily="2" charset="-122"/>
                          <a:cs typeface="Arial" pitchFamily="34" charset="0"/>
                        </a:rPr>
                        <a:t>above with a high </a:t>
                      </a:r>
                      <a:r>
                        <a:rPr kumimoji="0" lang="en-GB" altLang="en-US" sz="155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rPr>
                        <a:t>level of SPaG and logical written structure.  Explains in detail why earthquakes have hit these areas, extensive independent research on causes and impacts of the strongest earthquake measured.</a:t>
                      </a:r>
                      <a:endParaRPr kumimoji="0" lang="en-US" altLang="en-US" sz="155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2286000" y="2690336"/>
            <a:ext cx="4572000" cy="369332"/>
          </a:xfrm>
          <a:prstGeom prst="rect">
            <a:avLst/>
          </a:prstGeom>
        </p:spPr>
        <p:txBody>
          <a:bodyPr>
            <a:spAutoFit/>
          </a:bodyPr>
          <a:lstStyle/>
          <a:p>
            <a:endParaRPr lang="en-US" dirty="0"/>
          </a:p>
        </p:txBody>
      </p:sp>
      <p:sp>
        <p:nvSpPr>
          <p:cNvPr id="21" name="Rectangle 2"/>
          <p:cNvSpPr txBox="1">
            <a:spLocks noChangeArrowheads="1"/>
          </p:cNvSpPr>
          <p:nvPr/>
        </p:nvSpPr>
        <p:spPr bwMode="auto">
          <a:xfrm>
            <a:off x="484778" y="364332"/>
            <a:ext cx="8174444" cy="1114238"/>
          </a:xfrm>
          <a:prstGeom prst="rect">
            <a:avLst/>
          </a:prstGeom>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buFontTx/>
            </a:pPr>
            <a:r>
              <a:rPr lang="en-GB" altLang="en-US" sz="3200" kern="0" dirty="0" smtClean="0">
                <a:solidFill>
                  <a:schemeClr val="bg1"/>
                </a:solidFill>
                <a:latin typeface="Trebuchet MS" panose="020B0603020202020204" pitchFamily="34" charset="0"/>
              </a:rPr>
              <a:t>Homework: </a:t>
            </a:r>
            <a:r>
              <a:rPr lang="en-GB" altLang="en-US" sz="3200" kern="0" dirty="0">
                <a:solidFill>
                  <a:schemeClr val="bg1"/>
                </a:solidFill>
                <a:latin typeface="Trebuchet MS" panose="020B0603020202020204" pitchFamily="34" charset="0"/>
              </a:rPr>
              <a:t>Recent Japanese Earthquakes - mini </a:t>
            </a:r>
            <a:r>
              <a:rPr lang="en-GB" altLang="en-US" sz="3200" kern="0" dirty="0" smtClean="0">
                <a:solidFill>
                  <a:schemeClr val="bg1"/>
                </a:solidFill>
                <a:latin typeface="Trebuchet MS" panose="020B0603020202020204" pitchFamily="34" charset="0"/>
              </a:rPr>
              <a:t>report</a:t>
            </a:r>
            <a:endParaRPr lang="en-GB" altLang="en-US" sz="3200" kern="0" dirty="0">
              <a:solidFill>
                <a:schemeClr val="bg1"/>
              </a:solidFill>
              <a:latin typeface="Trebuchet MS" panose="020B0603020202020204" pitchFamily="34" charset="0"/>
            </a:endParaRPr>
          </a:p>
        </p:txBody>
      </p:sp>
      <p:grpSp>
        <p:nvGrpSpPr>
          <p:cNvPr id="4" name="Group 3"/>
          <p:cNvGrpSpPr/>
          <p:nvPr/>
        </p:nvGrpSpPr>
        <p:grpSpPr>
          <a:xfrm>
            <a:off x="519660" y="3363887"/>
            <a:ext cx="1146034" cy="2839558"/>
            <a:chOff x="519660" y="3363887"/>
            <a:chExt cx="1146034" cy="2839558"/>
          </a:xfrm>
        </p:grpSpPr>
        <p:grpSp>
          <p:nvGrpSpPr>
            <p:cNvPr id="3" name="Group 2"/>
            <p:cNvGrpSpPr/>
            <p:nvPr/>
          </p:nvGrpSpPr>
          <p:grpSpPr>
            <a:xfrm>
              <a:off x="519660" y="5798737"/>
              <a:ext cx="1146034" cy="404708"/>
              <a:chOff x="487761" y="5798737"/>
              <a:chExt cx="1146034" cy="404708"/>
            </a:xfrm>
          </p:grpSpPr>
          <p:pic>
            <p:nvPicPr>
              <p:cNvPr id="3074" name="Picture 2" descr="chilli by nell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7761" y="5798737"/>
                <a:ext cx="415385" cy="396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hilli by nell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9737" y="5798737"/>
                <a:ext cx="415385" cy="396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hilli by nell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6434" y="5807445"/>
                <a:ext cx="415385" cy="396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hilli by nell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18410" y="5807445"/>
                <a:ext cx="415385" cy="396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p:cNvGrpSpPr/>
            <p:nvPr/>
          </p:nvGrpSpPr>
          <p:grpSpPr>
            <a:xfrm>
              <a:off x="647256" y="4930411"/>
              <a:ext cx="904058" cy="404708"/>
              <a:chOff x="487761" y="5798737"/>
              <a:chExt cx="904058" cy="404708"/>
            </a:xfrm>
          </p:grpSpPr>
          <p:pic>
            <p:nvPicPr>
              <p:cNvPr id="26" name="Picture 2" descr="chilli by nell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7761" y="5798737"/>
                <a:ext cx="415385" cy="396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hilli by nell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9737" y="5798737"/>
                <a:ext cx="415385" cy="396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hilli by nell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6434" y="5807445"/>
                <a:ext cx="415385" cy="396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775042" y="4125884"/>
              <a:ext cx="657361" cy="396000"/>
              <a:chOff x="487761" y="5798737"/>
              <a:chExt cx="657361" cy="396000"/>
            </a:xfrm>
          </p:grpSpPr>
          <p:pic>
            <p:nvPicPr>
              <p:cNvPr id="31" name="Picture 2" descr="chilli by nell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7761" y="5798737"/>
                <a:ext cx="415385" cy="396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hilli by nell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9737" y="5798737"/>
                <a:ext cx="415385" cy="396000"/>
              </a:xfrm>
              <a:prstGeom prst="rect">
                <a:avLst/>
              </a:prstGeom>
              <a:noFill/>
              <a:extLst>
                <a:ext uri="{909E8E84-426E-40DD-AFC4-6F175D3DCCD1}">
                  <a14:hiddenFill xmlns:a14="http://schemas.microsoft.com/office/drawing/2010/main">
                    <a:solidFill>
                      <a:srgbClr val="FFFFFF"/>
                    </a:solidFill>
                  </a14:hiddenFill>
                </a:ext>
              </a:extLst>
            </p:spPr>
          </p:pic>
        </p:grpSp>
        <p:pic>
          <p:nvPicPr>
            <p:cNvPr id="34" name="Picture 2" descr="chilli by nell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9231" y="3363887"/>
              <a:ext cx="415385" cy="39600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437927" y="1188965"/>
            <a:ext cx="8174445" cy="1002082"/>
          </a:xfrm>
        </p:spPr>
        <p:txBody>
          <a:bodyPr/>
          <a:lstStyle/>
          <a:p>
            <a:pPr algn="l">
              <a:lnSpc>
                <a:spcPct val="90000"/>
              </a:lnSpc>
            </a:pPr>
            <a:r>
              <a:rPr lang="en-GB" sz="2000" b="1" dirty="0" smtClean="0">
                <a:latin typeface="Trebuchet MS" panose="020B0603020202020204" pitchFamily="34" charset="0"/>
              </a:rPr>
              <a:t>Japan</a:t>
            </a:r>
            <a:r>
              <a:rPr lang="en-GB" sz="2000" dirty="0" smtClean="0">
                <a:latin typeface="Trebuchet MS" panose="020B0603020202020204" pitchFamily="34" charset="0"/>
              </a:rPr>
              <a:t> is located in an area where several continental and oceanic plates meet. These cause frequent </a:t>
            </a:r>
            <a:r>
              <a:rPr lang="en-GB" sz="2000" b="1" dirty="0" smtClean="0">
                <a:latin typeface="Trebuchet MS" panose="020B0603020202020204" pitchFamily="34" charset="0"/>
              </a:rPr>
              <a:t>earthquakes,</a:t>
            </a:r>
            <a:r>
              <a:rPr lang="en-GB" sz="2000" dirty="0" smtClean="0">
                <a:latin typeface="Trebuchet MS" panose="020B0603020202020204" pitchFamily="34" charset="0"/>
              </a:rPr>
              <a:t> volcanoes and hot springs across </a:t>
            </a:r>
            <a:r>
              <a:rPr lang="en-GB" sz="2000" b="1" dirty="0" smtClean="0">
                <a:latin typeface="Trebuchet MS" panose="020B0603020202020204" pitchFamily="34" charset="0"/>
              </a:rPr>
              <a:t>Japan</a:t>
            </a:r>
            <a:r>
              <a:rPr lang="en-GB" sz="2000" dirty="0" smtClean="0">
                <a:latin typeface="Trebuchet MS" panose="020B0603020202020204" pitchFamily="34" charset="0"/>
              </a:rPr>
              <a:t>. They can also result in tsunamis (tidal waves).</a:t>
            </a:r>
            <a:endParaRPr lang="en-US" altLang="en-US" sz="2000" dirty="0">
              <a:latin typeface="Trebuchet MS" panose="020B0603020202020204" pitchFamily="34" charset="0"/>
            </a:endParaRPr>
          </a:p>
        </p:txBody>
      </p:sp>
      <p:sp>
        <p:nvSpPr>
          <p:cNvPr id="6" name="Rectangle 2"/>
          <p:cNvSpPr txBox="1">
            <a:spLocks noChangeArrowheads="1"/>
          </p:cNvSpPr>
          <p:nvPr/>
        </p:nvSpPr>
        <p:spPr bwMode="auto">
          <a:xfrm>
            <a:off x="484778" y="364332"/>
            <a:ext cx="8174444" cy="645762"/>
          </a:xfrm>
          <a:prstGeom prst="rect">
            <a:avLst/>
          </a:prstGeom>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buFontTx/>
            </a:pPr>
            <a:r>
              <a:rPr lang="en-GB" altLang="en-US" sz="3200" kern="0" dirty="0" smtClean="0">
                <a:solidFill>
                  <a:schemeClr val="bg1"/>
                </a:solidFill>
                <a:latin typeface="Trebuchet MS" panose="020B0603020202020204" pitchFamily="34" charset="0"/>
              </a:rPr>
              <a:t>How severe are Japan's Earthquakes?</a:t>
            </a:r>
            <a:endParaRPr lang="en-GB" altLang="en-US" sz="3200" kern="0" dirty="0">
              <a:solidFill>
                <a:schemeClr val="bg1"/>
              </a:solidFill>
              <a:latin typeface="Trebuchet MS" panose="020B0603020202020204" pitchFamily="34" charset="0"/>
            </a:endParaRPr>
          </a:p>
        </p:txBody>
      </p:sp>
      <p:pic>
        <p:nvPicPr>
          <p:cNvPr id="1026" name="Picture 2" descr="https://upload.wikimedia.org/wikipedia/commons/b/b1/Japan_separatio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92643" y="2294198"/>
            <a:ext cx="5758714" cy="4053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061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50875" y="1669964"/>
            <a:ext cx="8261498" cy="1454727"/>
          </a:xfrm>
        </p:spPr>
        <p:txBody>
          <a:bodyPr/>
          <a:lstStyle/>
          <a:p>
            <a:pPr>
              <a:lnSpc>
                <a:spcPct val="90000"/>
              </a:lnSpc>
              <a:spcAft>
                <a:spcPts val="600"/>
              </a:spcAft>
            </a:pPr>
            <a:r>
              <a:rPr lang="en-GB" altLang="en-US" sz="2000" dirty="0">
                <a:latin typeface="Trebuchet MS" panose="020B0603020202020204" pitchFamily="34" charset="0"/>
              </a:rPr>
              <a:t>The </a:t>
            </a:r>
            <a:r>
              <a:rPr lang="en-GB" altLang="en-US" sz="2000" dirty="0" smtClean="0">
                <a:latin typeface="Trebuchet MS" panose="020B0603020202020204" pitchFamily="34" charset="0"/>
              </a:rPr>
              <a:t>Richter </a:t>
            </a:r>
            <a:r>
              <a:rPr lang="en-GB" altLang="en-US" sz="2000" dirty="0">
                <a:latin typeface="Trebuchet MS" panose="020B0603020202020204" pitchFamily="34" charset="0"/>
              </a:rPr>
              <a:t>scale measures the </a:t>
            </a:r>
            <a:r>
              <a:rPr lang="en-GB" altLang="en-US" sz="2000" dirty="0" smtClean="0">
                <a:latin typeface="Trebuchet MS" panose="020B0603020202020204" pitchFamily="34" charset="0"/>
              </a:rPr>
              <a:t>magnitude </a:t>
            </a:r>
            <a:r>
              <a:rPr lang="en-GB" altLang="en-US" sz="2000" dirty="0">
                <a:latin typeface="Trebuchet MS" panose="020B0603020202020204" pitchFamily="34" charset="0"/>
              </a:rPr>
              <a:t>of an </a:t>
            </a:r>
            <a:r>
              <a:rPr lang="en-GB" altLang="en-US" sz="2000" dirty="0" smtClean="0">
                <a:latin typeface="Trebuchet MS" panose="020B0603020202020204" pitchFamily="34" charset="0"/>
              </a:rPr>
              <a:t>earthquake.  </a:t>
            </a:r>
            <a:br>
              <a:rPr lang="en-GB" altLang="en-US" sz="2000" dirty="0" smtClean="0">
                <a:latin typeface="Trebuchet MS" panose="020B0603020202020204" pitchFamily="34" charset="0"/>
              </a:rPr>
            </a:br>
            <a:r>
              <a:rPr lang="en-GB" altLang="en-US" sz="2000" dirty="0" smtClean="0">
                <a:latin typeface="Trebuchet MS" panose="020B0603020202020204" pitchFamily="34" charset="0"/>
              </a:rPr>
              <a:t>The magnitude is the </a:t>
            </a:r>
            <a:r>
              <a:rPr lang="en-GB" altLang="en-US" sz="2000" dirty="0">
                <a:latin typeface="Trebuchet MS" panose="020B0603020202020204" pitchFamily="34" charset="0"/>
              </a:rPr>
              <a:t>amount of energy </a:t>
            </a:r>
            <a:r>
              <a:rPr lang="en-GB" altLang="en-US" sz="2000" dirty="0" smtClean="0">
                <a:latin typeface="Trebuchet MS" panose="020B0603020202020204" pitchFamily="34" charset="0"/>
              </a:rPr>
              <a:t>released.</a:t>
            </a:r>
            <a:endParaRPr lang="en-GB" altLang="en-US" sz="2000" dirty="0">
              <a:latin typeface="Trebuchet MS" panose="020B0603020202020204" pitchFamily="34" charset="0"/>
            </a:endParaRPr>
          </a:p>
          <a:p>
            <a:pPr>
              <a:lnSpc>
                <a:spcPct val="90000"/>
              </a:lnSpc>
            </a:pPr>
            <a:r>
              <a:rPr lang="en-GB" altLang="en-US" sz="2000" dirty="0" smtClean="0">
                <a:latin typeface="Trebuchet MS" panose="020B0603020202020204" pitchFamily="34" charset="0"/>
              </a:rPr>
              <a:t>A seismograph </a:t>
            </a:r>
            <a:r>
              <a:rPr lang="en-GB" altLang="en-US" sz="2000" dirty="0">
                <a:latin typeface="Trebuchet MS" panose="020B0603020202020204" pitchFamily="34" charset="0"/>
              </a:rPr>
              <a:t>measures the </a:t>
            </a:r>
            <a:r>
              <a:rPr lang="en-GB" altLang="en-US" sz="2000" dirty="0" smtClean="0">
                <a:latin typeface="Trebuchet MS" panose="020B0603020202020204" pitchFamily="34" charset="0"/>
              </a:rPr>
              <a:t>amount </a:t>
            </a:r>
            <a:r>
              <a:rPr lang="en-GB" altLang="en-US" sz="2000" dirty="0">
                <a:latin typeface="Trebuchet MS" panose="020B0603020202020204" pitchFamily="34" charset="0"/>
              </a:rPr>
              <a:t>of shaking during an earthquake.</a:t>
            </a:r>
          </a:p>
          <a:p>
            <a:pPr>
              <a:lnSpc>
                <a:spcPct val="90000"/>
              </a:lnSpc>
              <a:buFontTx/>
              <a:buNone/>
            </a:pPr>
            <a:endParaRPr lang="en-GB" altLang="en-US" sz="2000" dirty="0">
              <a:latin typeface="Trebuchet MS" panose="020B0603020202020204" pitchFamily="34" charset="0"/>
            </a:endParaRPr>
          </a:p>
          <a:p>
            <a:pPr>
              <a:lnSpc>
                <a:spcPct val="90000"/>
              </a:lnSpc>
            </a:pPr>
            <a:endParaRPr lang="en-GB" altLang="en-US" sz="2000" dirty="0">
              <a:latin typeface="Trebuchet MS" panose="020B0603020202020204" pitchFamily="34" charset="0"/>
            </a:endParaRPr>
          </a:p>
        </p:txBody>
      </p:sp>
      <p:sp>
        <p:nvSpPr>
          <p:cNvPr id="8" name="Rectangle 3"/>
          <p:cNvSpPr txBox="1">
            <a:spLocks noChangeArrowheads="1"/>
          </p:cNvSpPr>
          <p:nvPr/>
        </p:nvSpPr>
        <p:spPr bwMode="auto">
          <a:xfrm>
            <a:off x="378972" y="3028994"/>
            <a:ext cx="4580955" cy="3276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nSpc>
                <a:spcPct val="90000"/>
              </a:lnSpc>
              <a:spcAft>
                <a:spcPts val="600"/>
              </a:spcAft>
              <a:buFontTx/>
            </a:pPr>
            <a:r>
              <a:rPr lang="en-GB" altLang="en-US" sz="2000" kern="0" dirty="0" smtClean="0">
                <a:latin typeface="Trebuchet MS" panose="020B0603020202020204" pitchFamily="34" charset="0"/>
              </a:rPr>
              <a:t>Seismographs record a zig-zag trace that shows the vibrations or oscillations in the ground beneath the instrument</a:t>
            </a:r>
          </a:p>
          <a:p>
            <a:pPr>
              <a:lnSpc>
                <a:spcPct val="90000"/>
              </a:lnSpc>
              <a:spcAft>
                <a:spcPts val="600"/>
              </a:spcAft>
              <a:buFontTx/>
            </a:pPr>
            <a:r>
              <a:rPr lang="en-GB" altLang="en-US" sz="2000" kern="0" dirty="0" smtClean="0">
                <a:latin typeface="Trebuchet MS" panose="020B0603020202020204" pitchFamily="34" charset="0"/>
              </a:rPr>
              <a:t>Seismograph stations are found in many places all around Japan and the rest of the world.</a:t>
            </a:r>
          </a:p>
          <a:p>
            <a:pPr>
              <a:lnSpc>
                <a:spcPct val="90000"/>
              </a:lnSpc>
              <a:buFontTx/>
            </a:pPr>
            <a:r>
              <a:rPr lang="en-GB" altLang="en-US" sz="2000" kern="0" dirty="0" smtClean="0">
                <a:latin typeface="Trebuchet MS" panose="020B0603020202020204" pitchFamily="34" charset="0"/>
              </a:rPr>
              <a:t>The most sensitive seismographs can pick up vibrations from earthquake many thousands of kilometres away.</a:t>
            </a:r>
            <a:endParaRPr lang="en-GB" altLang="en-US" sz="2000" kern="0" dirty="0">
              <a:latin typeface="Trebuchet MS" panose="020B0603020202020204" pitchFamily="34" charset="0"/>
            </a:endParaRPr>
          </a:p>
        </p:txBody>
      </p:sp>
      <p:sp>
        <p:nvSpPr>
          <p:cNvPr id="6" name="Rectangle 2"/>
          <p:cNvSpPr txBox="1">
            <a:spLocks noChangeArrowheads="1"/>
          </p:cNvSpPr>
          <p:nvPr/>
        </p:nvSpPr>
        <p:spPr bwMode="auto">
          <a:xfrm>
            <a:off x="484778" y="364332"/>
            <a:ext cx="8174444" cy="1114238"/>
          </a:xfrm>
          <a:prstGeom prst="rect">
            <a:avLst/>
          </a:prstGeom>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buFontTx/>
            </a:pPr>
            <a:r>
              <a:rPr lang="en-GB" altLang="en-US" sz="3200" kern="0" dirty="0">
                <a:solidFill>
                  <a:schemeClr val="bg1"/>
                </a:solidFill>
                <a:latin typeface="Trebuchet MS" panose="020B0603020202020204" pitchFamily="34" charset="0"/>
              </a:rPr>
              <a:t>How does the Richter scale measure earthquakes?</a:t>
            </a:r>
          </a:p>
        </p:txBody>
      </p:sp>
      <p:pic>
        <p:nvPicPr>
          <p:cNvPr id="2050" name="Picture 2" descr="seismogram"/>
          <p:cNvPicPr>
            <a:picLocks noChangeAspect="1" noChangeArrowheads="1"/>
          </p:cNvPicPr>
          <p:nvPr/>
        </p:nvPicPr>
        <p:blipFill rotWithShape="1">
          <a:blip r:embed="rId3">
            <a:extLst>
              <a:ext uri="{28A0092B-C50C-407E-A947-70E740481C1C}">
                <a14:useLocalDpi xmlns:a14="http://schemas.microsoft.com/office/drawing/2010/main"/>
              </a:ext>
            </a:extLst>
          </a:blip>
          <a:srcRect l="4552" r="17364"/>
          <a:stretch/>
        </p:blipFill>
        <p:spPr bwMode="auto">
          <a:xfrm>
            <a:off x="5047811" y="3199119"/>
            <a:ext cx="3415705" cy="2750891"/>
          </a:xfrm>
          <a:prstGeom prst="rect">
            <a:avLst/>
          </a:prstGeom>
          <a:noFill/>
          <a:ln w="28575">
            <a:solidFill>
              <a:schemeClr val="accent5">
                <a:lumMod val="7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4611338"/>
              </p:ext>
            </p:extLst>
          </p:nvPr>
        </p:nvGraphicFramePr>
        <p:xfrm>
          <a:off x="486000" y="1284420"/>
          <a:ext cx="8172000" cy="5076003"/>
        </p:xfrm>
        <a:graphic>
          <a:graphicData uri="http://schemas.openxmlformats.org/drawingml/2006/table">
            <a:tbl>
              <a:tblPr firstRow="1" firstCol="1" bandRow="1">
                <a:tableStyleId>{5C22544A-7EE6-4342-B048-85BDC9FD1C3A}</a:tableStyleId>
              </a:tblPr>
              <a:tblGrid>
                <a:gridCol w="1156705"/>
                <a:gridCol w="1259631"/>
                <a:gridCol w="5755664"/>
              </a:tblGrid>
              <a:tr h="463759">
                <a:tc>
                  <a:txBody>
                    <a:bodyPr/>
                    <a:lstStyle/>
                    <a:p>
                      <a:pPr algn="ctr">
                        <a:spcAft>
                          <a:spcPts val="0"/>
                        </a:spcAft>
                      </a:pPr>
                      <a:r>
                        <a:rPr lang="en-GB" sz="1200" dirty="0">
                          <a:solidFill>
                            <a:schemeClr val="tx1"/>
                          </a:solidFill>
                          <a:effectLst/>
                          <a:latin typeface="Trebuchet MS" panose="020B0603020202020204" pitchFamily="34" charset="0"/>
                        </a:rPr>
                        <a:t>Magnitude</a:t>
                      </a:r>
                      <a:endParaRPr lang="en-US" sz="1200" dirty="0">
                        <a:solidFill>
                          <a:schemeClr val="tx1"/>
                        </a:solidFill>
                        <a:effectLst/>
                        <a:latin typeface="Trebuchet MS" panose="020B0603020202020204" pitchFamily="34" charset="0"/>
                        <a:ea typeface="Times New Roman"/>
                        <a:cs typeface="Times New Roman"/>
                      </a:endParaRPr>
                    </a:p>
                  </a:txBody>
                  <a:tcPr marL="64257" marR="64257"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r>
                        <a:rPr lang="en-GB" sz="1200" dirty="0">
                          <a:solidFill>
                            <a:schemeClr val="tx1"/>
                          </a:solidFill>
                          <a:effectLst/>
                          <a:latin typeface="Trebuchet MS" panose="020B0603020202020204" pitchFamily="34" charset="0"/>
                        </a:rPr>
                        <a:t>Description</a:t>
                      </a:r>
                      <a:endParaRPr lang="en-US" sz="1200" dirty="0">
                        <a:solidFill>
                          <a:schemeClr val="tx1"/>
                        </a:solidFill>
                        <a:effectLst/>
                        <a:latin typeface="Trebuchet MS" panose="020B0603020202020204" pitchFamily="34" charset="0"/>
                        <a:ea typeface="Times New Roman"/>
                        <a:cs typeface="Times New Roman"/>
                      </a:endParaRPr>
                    </a:p>
                  </a:txBody>
                  <a:tcPr marL="64257" marR="64257"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r>
                        <a:rPr lang="en-GB" sz="1200" dirty="0">
                          <a:solidFill>
                            <a:schemeClr val="tx1"/>
                          </a:solidFill>
                          <a:effectLst/>
                          <a:latin typeface="Trebuchet MS" panose="020B0603020202020204" pitchFamily="34" charset="0"/>
                        </a:rPr>
                        <a:t>Average earthquake effects</a:t>
                      </a:r>
                      <a:endParaRPr lang="en-US" sz="1200" dirty="0">
                        <a:solidFill>
                          <a:schemeClr val="tx1"/>
                        </a:solidFill>
                        <a:effectLst/>
                        <a:latin typeface="Trebuchet MS" panose="020B0603020202020204" pitchFamily="34" charset="0"/>
                        <a:ea typeface="Times New Roman"/>
                        <a:cs typeface="Times New Roman"/>
                      </a:endParaRPr>
                    </a:p>
                  </a:txBody>
                  <a:tcPr marL="64257" marR="64257"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r>
              <a:tr h="504464">
                <a:tc>
                  <a:txBody>
                    <a:bodyPr/>
                    <a:lstStyle/>
                    <a:p>
                      <a:pPr algn="ctr">
                        <a:spcAft>
                          <a:spcPts val="0"/>
                        </a:spcAft>
                      </a:pPr>
                      <a:r>
                        <a:rPr lang="en-GB" sz="1200" b="0" dirty="0">
                          <a:solidFill>
                            <a:schemeClr val="tx1"/>
                          </a:solidFill>
                          <a:effectLst/>
                          <a:latin typeface="Trebuchet MS" panose="020B0603020202020204" pitchFamily="34" charset="0"/>
                        </a:rPr>
                        <a:t>Less than 2.0</a:t>
                      </a:r>
                      <a:endParaRPr lang="en-US" sz="1200" b="0" dirty="0">
                        <a:solidFill>
                          <a:schemeClr val="tx1"/>
                        </a:solidFill>
                        <a:effectLst/>
                        <a:latin typeface="Trebuchet MS" panose="020B0603020202020204" pitchFamily="34" charset="0"/>
                        <a:ea typeface="Times New Roman"/>
                        <a:cs typeface="Times New Roman"/>
                      </a:endParaRPr>
                    </a:p>
                  </a:txBody>
                  <a:tcPr marL="64257" marR="64257"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GB" sz="1200" dirty="0">
                          <a:effectLst/>
                          <a:latin typeface="Trebuchet MS" panose="020B0603020202020204" pitchFamily="34" charset="0"/>
                        </a:rPr>
                        <a:t>Micro</a:t>
                      </a:r>
                      <a:endParaRPr lang="en-US" sz="1200" dirty="0">
                        <a:effectLst/>
                        <a:latin typeface="Trebuchet MS" panose="020B0603020202020204" pitchFamily="34" charset="0"/>
                        <a:ea typeface="Times New Roman"/>
                        <a:cs typeface="Times New Roman"/>
                      </a:endParaRPr>
                    </a:p>
                  </a:txBody>
                  <a:tcPr marL="64257" marR="64257"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l">
                        <a:spcAft>
                          <a:spcPts val="0"/>
                        </a:spcAft>
                      </a:pPr>
                      <a:r>
                        <a:rPr lang="en-GB" sz="1200" dirty="0">
                          <a:effectLst/>
                          <a:latin typeface="Trebuchet MS" panose="020B0603020202020204" pitchFamily="34" charset="0"/>
                        </a:rPr>
                        <a:t>Can be detected only by a seismograph.</a:t>
                      </a:r>
                      <a:endParaRPr lang="en-US" sz="1200" dirty="0">
                        <a:effectLst/>
                        <a:latin typeface="Trebuchet MS" panose="020B0603020202020204" pitchFamily="34" charset="0"/>
                        <a:ea typeface="Times New Roman"/>
                        <a:cs typeface="Times New Roman"/>
                      </a:endParaRPr>
                    </a:p>
                  </a:txBody>
                  <a:tcPr marL="64257" marR="64257"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r>
              <a:tr h="504464">
                <a:tc>
                  <a:txBody>
                    <a:bodyPr/>
                    <a:lstStyle/>
                    <a:p>
                      <a:pPr algn="ctr">
                        <a:spcAft>
                          <a:spcPts val="0"/>
                        </a:spcAft>
                      </a:pPr>
                      <a:r>
                        <a:rPr lang="en-GB" sz="1200" b="0" dirty="0">
                          <a:solidFill>
                            <a:schemeClr val="tx1"/>
                          </a:solidFill>
                          <a:effectLst/>
                          <a:latin typeface="Trebuchet MS" panose="020B0603020202020204" pitchFamily="34" charset="0"/>
                        </a:rPr>
                        <a:t>2.0–2.9</a:t>
                      </a:r>
                      <a:endParaRPr lang="en-US" sz="1200" b="0" dirty="0">
                        <a:solidFill>
                          <a:schemeClr val="tx1"/>
                        </a:solidFill>
                        <a:effectLst/>
                        <a:latin typeface="Trebuchet MS" panose="020B0603020202020204" pitchFamily="34" charset="0"/>
                        <a:ea typeface="Times New Roman"/>
                        <a:cs typeface="Times New Roman"/>
                      </a:endParaRPr>
                    </a:p>
                  </a:txBody>
                  <a:tcPr marL="64257" marR="64257"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rowSpan="2">
                  <a:txBody>
                    <a:bodyPr/>
                    <a:lstStyle/>
                    <a:p>
                      <a:pPr algn="ctr">
                        <a:spcAft>
                          <a:spcPts val="0"/>
                        </a:spcAft>
                      </a:pPr>
                      <a:r>
                        <a:rPr lang="en-GB" sz="1200" dirty="0">
                          <a:effectLst/>
                          <a:latin typeface="Trebuchet MS" panose="020B0603020202020204" pitchFamily="34" charset="0"/>
                        </a:rPr>
                        <a:t>Minor</a:t>
                      </a:r>
                      <a:endParaRPr lang="en-US" sz="1200" dirty="0">
                        <a:effectLst/>
                        <a:latin typeface="Trebuchet MS" panose="020B0603020202020204" pitchFamily="34" charset="0"/>
                        <a:ea typeface="Times New Roman"/>
                        <a:cs typeface="Times New Roman"/>
                      </a:endParaRPr>
                    </a:p>
                  </a:txBody>
                  <a:tcPr marL="64257" marR="64257"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l">
                        <a:spcAft>
                          <a:spcPts val="0"/>
                        </a:spcAft>
                      </a:pPr>
                      <a:r>
                        <a:rPr lang="en-GB" sz="1200">
                          <a:effectLst/>
                          <a:latin typeface="Trebuchet MS" panose="020B0603020202020204" pitchFamily="34" charset="0"/>
                        </a:rPr>
                        <a:t>Felt slightly by some people.  No damage to buildings.</a:t>
                      </a:r>
                      <a:endParaRPr lang="en-US" sz="1200">
                        <a:effectLst/>
                        <a:latin typeface="Trebuchet MS" panose="020B0603020202020204" pitchFamily="34" charset="0"/>
                        <a:ea typeface="Times New Roman"/>
                        <a:cs typeface="Times New Roman"/>
                      </a:endParaRPr>
                    </a:p>
                  </a:txBody>
                  <a:tcPr marL="64257" marR="64257"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r>
              <a:tr h="576532">
                <a:tc>
                  <a:txBody>
                    <a:bodyPr/>
                    <a:lstStyle/>
                    <a:p>
                      <a:pPr algn="ctr">
                        <a:spcAft>
                          <a:spcPts val="0"/>
                        </a:spcAft>
                      </a:pPr>
                      <a:r>
                        <a:rPr lang="en-GB" sz="1200" b="0" dirty="0">
                          <a:solidFill>
                            <a:schemeClr val="tx1"/>
                          </a:solidFill>
                          <a:effectLst/>
                          <a:latin typeface="Trebuchet MS" panose="020B0603020202020204" pitchFamily="34" charset="0"/>
                        </a:rPr>
                        <a:t>3.0–3.9</a:t>
                      </a:r>
                      <a:endParaRPr lang="en-US" sz="1200" b="0" dirty="0">
                        <a:solidFill>
                          <a:schemeClr val="tx1"/>
                        </a:solidFill>
                        <a:effectLst/>
                        <a:latin typeface="Trebuchet MS" panose="020B0603020202020204" pitchFamily="34" charset="0"/>
                        <a:ea typeface="Times New Roman"/>
                        <a:cs typeface="Times New Roman"/>
                      </a:endParaRPr>
                    </a:p>
                  </a:txBody>
                  <a:tcPr marL="64257" marR="64257"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vMerge="1">
                  <a:txBody>
                    <a:bodyPr/>
                    <a:lstStyle/>
                    <a:p>
                      <a:endParaRPr lang="en-US"/>
                    </a:p>
                  </a:txBody>
                  <a:tcPr/>
                </a:tc>
                <a:tc>
                  <a:txBody>
                    <a:bodyPr/>
                    <a:lstStyle/>
                    <a:p>
                      <a:pPr algn="l">
                        <a:spcAft>
                          <a:spcPts val="0"/>
                        </a:spcAft>
                      </a:pPr>
                      <a:r>
                        <a:rPr lang="en-GB" sz="1200" dirty="0">
                          <a:effectLst/>
                          <a:latin typeface="Trebuchet MS" panose="020B0603020202020204" pitchFamily="34" charset="0"/>
                        </a:rPr>
                        <a:t>Rarely causes damage.  Shaking of indoor objects can be noticeable.  Similar to the vibrations caused by a passing truck.</a:t>
                      </a:r>
                      <a:endParaRPr lang="en-US" sz="1200" dirty="0">
                        <a:effectLst/>
                        <a:latin typeface="Trebuchet MS" panose="020B0603020202020204" pitchFamily="34" charset="0"/>
                        <a:ea typeface="Times New Roman"/>
                        <a:cs typeface="Times New Roman"/>
                      </a:endParaRPr>
                    </a:p>
                  </a:txBody>
                  <a:tcPr marL="64257" marR="64257"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r>
              <a:tr h="504464">
                <a:tc>
                  <a:txBody>
                    <a:bodyPr/>
                    <a:lstStyle/>
                    <a:p>
                      <a:pPr algn="ctr">
                        <a:spcAft>
                          <a:spcPts val="0"/>
                        </a:spcAft>
                      </a:pPr>
                      <a:r>
                        <a:rPr lang="en-GB" sz="1200" b="0" dirty="0">
                          <a:solidFill>
                            <a:schemeClr val="tx1"/>
                          </a:solidFill>
                          <a:effectLst/>
                          <a:latin typeface="Trebuchet MS" panose="020B0603020202020204" pitchFamily="34" charset="0"/>
                        </a:rPr>
                        <a:t>4.0–4.9</a:t>
                      </a:r>
                      <a:endParaRPr lang="en-US" sz="1200" b="0" dirty="0">
                        <a:solidFill>
                          <a:schemeClr val="tx1"/>
                        </a:solidFill>
                        <a:effectLst/>
                        <a:latin typeface="Trebuchet MS" panose="020B0603020202020204" pitchFamily="34" charset="0"/>
                        <a:ea typeface="Times New Roman"/>
                        <a:cs typeface="Times New Roman"/>
                      </a:endParaRPr>
                    </a:p>
                  </a:txBody>
                  <a:tcPr marL="64257" marR="64257"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GB" sz="1200" dirty="0">
                          <a:effectLst/>
                          <a:latin typeface="Trebuchet MS" panose="020B0603020202020204" pitchFamily="34" charset="0"/>
                        </a:rPr>
                        <a:t>Light</a:t>
                      </a:r>
                      <a:endParaRPr lang="en-US" sz="1200" dirty="0">
                        <a:effectLst/>
                        <a:latin typeface="Trebuchet MS" panose="020B0603020202020204" pitchFamily="34" charset="0"/>
                        <a:ea typeface="Times New Roman"/>
                        <a:cs typeface="Times New Roman"/>
                      </a:endParaRPr>
                    </a:p>
                  </a:txBody>
                  <a:tcPr marL="64257" marR="64257"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l">
                        <a:spcAft>
                          <a:spcPts val="0"/>
                        </a:spcAft>
                      </a:pPr>
                      <a:r>
                        <a:rPr lang="en-GB" sz="1200" dirty="0">
                          <a:effectLst/>
                          <a:latin typeface="Trebuchet MS" panose="020B0603020202020204" pitchFamily="34" charset="0"/>
                        </a:rPr>
                        <a:t>Felt by most people in the affected area.  May break windows.  </a:t>
                      </a:r>
                      <a:endParaRPr lang="en-US" sz="1200" dirty="0">
                        <a:effectLst/>
                        <a:latin typeface="Trebuchet MS" panose="020B0603020202020204" pitchFamily="34" charset="0"/>
                        <a:ea typeface="Times New Roman"/>
                        <a:cs typeface="Times New Roman"/>
                      </a:endParaRPr>
                    </a:p>
                  </a:txBody>
                  <a:tcPr marL="64257" marR="64257"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r>
              <a:tr h="504464">
                <a:tc>
                  <a:txBody>
                    <a:bodyPr/>
                    <a:lstStyle/>
                    <a:p>
                      <a:pPr algn="ctr">
                        <a:spcAft>
                          <a:spcPts val="0"/>
                        </a:spcAft>
                      </a:pPr>
                      <a:r>
                        <a:rPr lang="en-GB" sz="1200" b="0" dirty="0">
                          <a:solidFill>
                            <a:schemeClr val="tx1"/>
                          </a:solidFill>
                          <a:effectLst/>
                          <a:latin typeface="Trebuchet MS" panose="020B0603020202020204" pitchFamily="34" charset="0"/>
                        </a:rPr>
                        <a:t>5.0–5.9</a:t>
                      </a:r>
                      <a:endParaRPr lang="en-US" sz="1200" b="0" dirty="0">
                        <a:solidFill>
                          <a:schemeClr val="tx1"/>
                        </a:solidFill>
                        <a:effectLst/>
                        <a:latin typeface="Trebuchet MS" panose="020B0603020202020204" pitchFamily="34" charset="0"/>
                        <a:ea typeface="Times New Roman"/>
                        <a:cs typeface="Times New Roman"/>
                      </a:endParaRPr>
                    </a:p>
                  </a:txBody>
                  <a:tcPr marL="64257" marR="64257"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GB" sz="1200">
                          <a:effectLst/>
                          <a:latin typeface="Trebuchet MS" panose="020B0603020202020204" pitchFamily="34" charset="0"/>
                        </a:rPr>
                        <a:t>Moderate</a:t>
                      </a:r>
                      <a:endParaRPr lang="en-US" sz="1200">
                        <a:effectLst/>
                        <a:latin typeface="Trebuchet MS" panose="020B0603020202020204" pitchFamily="34" charset="0"/>
                        <a:ea typeface="Times New Roman"/>
                        <a:cs typeface="Times New Roman"/>
                      </a:endParaRPr>
                    </a:p>
                  </a:txBody>
                  <a:tcPr marL="64257" marR="64257"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l">
                        <a:spcAft>
                          <a:spcPts val="0"/>
                        </a:spcAft>
                      </a:pPr>
                      <a:r>
                        <a:rPr lang="en-GB" sz="1200" dirty="0">
                          <a:effectLst/>
                          <a:latin typeface="Trebuchet MS" panose="020B0603020202020204" pitchFamily="34" charset="0"/>
                        </a:rPr>
                        <a:t>Furniture moves.  Plaster may fall from walls.  Can cause damage to poorly constructed buildings.  </a:t>
                      </a:r>
                      <a:endParaRPr lang="en-US" sz="1200" dirty="0">
                        <a:effectLst/>
                        <a:latin typeface="Trebuchet MS" panose="020B0603020202020204" pitchFamily="34" charset="0"/>
                        <a:ea typeface="Times New Roman"/>
                        <a:cs typeface="Times New Roman"/>
                      </a:endParaRPr>
                    </a:p>
                  </a:txBody>
                  <a:tcPr marL="64257" marR="64257"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r>
              <a:tr h="504464">
                <a:tc>
                  <a:txBody>
                    <a:bodyPr/>
                    <a:lstStyle/>
                    <a:p>
                      <a:pPr algn="ctr">
                        <a:spcAft>
                          <a:spcPts val="0"/>
                        </a:spcAft>
                      </a:pPr>
                      <a:r>
                        <a:rPr lang="en-GB" sz="1200" b="0" dirty="0">
                          <a:solidFill>
                            <a:schemeClr val="tx1"/>
                          </a:solidFill>
                          <a:effectLst/>
                          <a:latin typeface="Trebuchet MS" panose="020B0603020202020204" pitchFamily="34" charset="0"/>
                        </a:rPr>
                        <a:t>6.0–6.9</a:t>
                      </a:r>
                      <a:endParaRPr lang="en-US" sz="1200" b="0" dirty="0">
                        <a:solidFill>
                          <a:schemeClr val="tx1"/>
                        </a:solidFill>
                        <a:effectLst/>
                        <a:latin typeface="Trebuchet MS" panose="020B0603020202020204" pitchFamily="34" charset="0"/>
                        <a:ea typeface="Times New Roman"/>
                        <a:cs typeface="Times New Roman"/>
                      </a:endParaRPr>
                    </a:p>
                  </a:txBody>
                  <a:tcPr marL="64257" marR="64257"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GB" sz="1200">
                          <a:effectLst/>
                          <a:latin typeface="Trebuchet MS" panose="020B0603020202020204" pitchFamily="34" charset="0"/>
                        </a:rPr>
                        <a:t>Strong</a:t>
                      </a:r>
                      <a:endParaRPr lang="en-US" sz="1200">
                        <a:effectLst/>
                        <a:latin typeface="Trebuchet MS" panose="020B0603020202020204" pitchFamily="34" charset="0"/>
                        <a:ea typeface="Times New Roman"/>
                        <a:cs typeface="Times New Roman"/>
                      </a:endParaRPr>
                    </a:p>
                  </a:txBody>
                  <a:tcPr marL="64257" marR="64257"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l">
                        <a:spcAft>
                          <a:spcPts val="0"/>
                        </a:spcAft>
                      </a:pPr>
                      <a:r>
                        <a:rPr lang="en-GB" sz="1200" dirty="0">
                          <a:effectLst/>
                          <a:latin typeface="Trebuchet MS" panose="020B0603020202020204" pitchFamily="34" charset="0"/>
                        </a:rPr>
                        <a:t>Damage to some well-built structures in populated areas. Severe damage to poorly </a:t>
                      </a:r>
                      <a:r>
                        <a:rPr lang="en-GB" sz="1200" dirty="0" smtClean="0">
                          <a:effectLst/>
                          <a:latin typeface="Trebuchet MS" panose="020B0603020202020204" pitchFamily="34" charset="0"/>
                        </a:rPr>
                        <a:t>built </a:t>
                      </a:r>
                      <a:r>
                        <a:rPr lang="en-GB" sz="1200" dirty="0">
                          <a:effectLst/>
                          <a:latin typeface="Trebuchet MS" panose="020B0603020202020204" pitchFamily="34" charset="0"/>
                        </a:rPr>
                        <a:t>structures.</a:t>
                      </a:r>
                      <a:endParaRPr lang="en-US" sz="1200" dirty="0">
                        <a:effectLst/>
                        <a:latin typeface="Trebuchet MS" panose="020B0603020202020204" pitchFamily="34" charset="0"/>
                        <a:ea typeface="Times New Roman"/>
                        <a:cs typeface="Times New Roman"/>
                      </a:endParaRPr>
                    </a:p>
                  </a:txBody>
                  <a:tcPr marL="64257" marR="64257"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r>
              <a:tr h="504464">
                <a:tc>
                  <a:txBody>
                    <a:bodyPr/>
                    <a:lstStyle/>
                    <a:p>
                      <a:pPr algn="ctr">
                        <a:spcAft>
                          <a:spcPts val="0"/>
                        </a:spcAft>
                      </a:pPr>
                      <a:r>
                        <a:rPr lang="en-GB" sz="1200" b="0" dirty="0">
                          <a:solidFill>
                            <a:schemeClr val="tx1"/>
                          </a:solidFill>
                          <a:effectLst/>
                          <a:latin typeface="Trebuchet MS" panose="020B0603020202020204" pitchFamily="34" charset="0"/>
                        </a:rPr>
                        <a:t>7.0–7.9</a:t>
                      </a:r>
                      <a:endParaRPr lang="en-US" sz="1200" b="0" dirty="0">
                        <a:solidFill>
                          <a:schemeClr val="tx1"/>
                        </a:solidFill>
                        <a:effectLst/>
                        <a:latin typeface="Trebuchet MS" panose="020B0603020202020204" pitchFamily="34" charset="0"/>
                        <a:ea typeface="Times New Roman"/>
                        <a:cs typeface="Times New Roman"/>
                      </a:endParaRPr>
                    </a:p>
                  </a:txBody>
                  <a:tcPr marL="64257" marR="64257"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GB" sz="1200">
                          <a:effectLst/>
                          <a:latin typeface="Trebuchet MS" panose="020B0603020202020204" pitchFamily="34" charset="0"/>
                        </a:rPr>
                        <a:t>Major</a:t>
                      </a:r>
                      <a:endParaRPr lang="en-US" sz="1200">
                        <a:effectLst/>
                        <a:latin typeface="Trebuchet MS" panose="020B0603020202020204" pitchFamily="34" charset="0"/>
                        <a:ea typeface="Times New Roman"/>
                        <a:cs typeface="Times New Roman"/>
                      </a:endParaRPr>
                    </a:p>
                  </a:txBody>
                  <a:tcPr marL="64257" marR="64257"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l">
                        <a:spcAft>
                          <a:spcPts val="0"/>
                        </a:spcAft>
                      </a:pPr>
                      <a:r>
                        <a:rPr lang="en-GB" sz="1200" dirty="0">
                          <a:effectLst/>
                          <a:latin typeface="Trebuchet MS" panose="020B0603020202020204" pitchFamily="34" charset="0"/>
                        </a:rPr>
                        <a:t>Causes damage to most buildings and severe damage to poorly built structures.</a:t>
                      </a:r>
                      <a:endParaRPr lang="en-US" sz="1200" dirty="0">
                        <a:effectLst/>
                        <a:latin typeface="Trebuchet MS" panose="020B0603020202020204" pitchFamily="34" charset="0"/>
                        <a:ea typeface="Times New Roman"/>
                        <a:cs typeface="Times New Roman"/>
                      </a:endParaRPr>
                    </a:p>
                  </a:txBody>
                  <a:tcPr marL="64257" marR="64257"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r>
              <a:tr h="504464">
                <a:tc>
                  <a:txBody>
                    <a:bodyPr/>
                    <a:lstStyle/>
                    <a:p>
                      <a:pPr algn="ctr">
                        <a:spcAft>
                          <a:spcPts val="0"/>
                        </a:spcAft>
                      </a:pPr>
                      <a:r>
                        <a:rPr lang="en-GB" sz="1200" b="0" dirty="0">
                          <a:solidFill>
                            <a:schemeClr val="tx1"/>
                          </a:solidFill>
                          <a:effectLst/>
                          <a:latin typeface="Trebuchet MS" panose="020B0603020202020204" pitchFamily="34" charset="0"/>
                        </a:rPr>
                        <a:t>8.0–8.9</a:t>
                      </a:r>
                      <a:endParaRPr lang="en-US" sz="1200" b="0" dirty="0">
                        <a:solidFill>
                          <a:schemeClr val="tx1"/>
                        </a:solidFill>
                        <a:effectLst/>
                        <a:latin typeface="Trebuchet MS" panose="020B0603020202020204" pitchFamily="34" charset="0"/>
                        <a:ea typeface="Times New Roman"/>
                        <a:cs typeface="Times New Roman"/>
                      </a:endParaRPr>
                    </a:p>
                  </a:txBody>
                  <a:tcPr marL="64257" marR="64257"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rowSpan="2">
                  <a:txBody>
                    <a:bodyPr/>
                    <a:lstStyle/>
                    <a:p>
                      <a:pPr algn="ctr">
                        <a:spcAft>
                          <a:spcPts val="0"/>
                        </a:spcAft>
                      </a:pPr>
                      <a:r>
                        <a:rPr lang="en-GB" sz="1200">
                          <a:effectLst/>
                          <a:latin typeface="Trebuchet MS" panose="020B0603020202020204" pitchFamily="34" charset="0"/>
                        </a:rPr>
                        <a:t>Great</a:t>
                      </a:r>
                      <a:endParaRPr lang="en-US" sz="1200">
                        <a:effectLst/>
                        <a:latin typeface="Trebuchet MS" panose="020B0603020202020204" pitchFamily="34" charset="0"/>
                        <a:ea typeface="Times New Roman"/>
                        <a:cs typeface="Times New Roman"/>
                      </a:endParaRPr>
                    </a:p>
                  </a:txBody>
                  <a:tcPr marL="64257" marR="64257"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l">
                        <a:spcAft>
                          <a:spcPts val="0"/>
                        </a:spcAft>
                      </a:pPr>
                      <a:r>
                        <a:rPr lang="en-GB" sz="1200" dirty="0">
                          <a:effectLst/>
                          <a:latin typeface="Trebuchet MS" panose="020B0603020202020204" pitchFamily="34" charset="0"/>
                        </a:rPr>
                        <a:t>Major damage to buildings with few structures left standing.  Bridges destroyed.</a:t>
                      </a:r>
                      <a:endParaRPr lang="en-US" sz="1200" dirty="0">
                        <a:effectLst/>
                        <a:latin typeface="Trebuchet MS" panose="020B0603020202020204" pitchFamily="34" charset="0"/>
                        <a:ea typeface="Times New Roman"/>
                        <a:cs typeface="Times New Roman"/>
                      </a:endParaRPr>
                    </a:p>
                  </a:txBody>
                  <a:tcPr marL="64257" marR="64257"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r>
              <a:tr h="504464">
                <a:tc>
                  <a:txBody>
                    <a:bodyPr/>
                    <a:lstStyle/>
                    <a:p>
                      <a:pPr algn="ctr">
                        <a:spcAft>
                          <a:spcPts val="0"/>
                        </a:spcAft>
                      </a:pPr>
                      <a:r>
                        <a:rPr lang="en-GB" sz="1200" b="0" dirty="0">
                          <a:solidFill>
                            <a:schemeClr val="tx1"/>
                          </a:solidFill>
                          <a:effectLst/>
                          <a:latin typeface="Trebuchet MS" panose="020B0603020202020204" pitchFamily="34" charset="0"/>
                        </a:rPr>
                        <a:t>9.0 and greater</a:t>
                      </a:r>
                      <a:endParaRPr lang="en-US" sz="1200" b="0" dirty="0">
                        <a:solidFill>
                          <a:schemeClr val="tx1"/>
                        </a:solidFill>
                        <a:effectLst/>
                        <a:latin typeface="Trebuchet MS" panose="020B0603020202020204" pitchFamily="34" charset="0"/>
                        <a:ea typeface="Times New Roman"/>
                        <a:cs typeface="Times New Roman"/>
                      </a:endParaRPr>
                    </a:p>
                  </a:txBody>
                  <a:tcPr marL="64257" marR="64257"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vMerge="1">
                  <a:txBody>
                    <a:bodyPr/>
                    <a:lstStyle/>
                    <a:p>
                      <a:endParaRPr lang="en-US"/>
                    </a:p>
                  </a:txBody>
                  <a:tcPr/>
                </a:tc>
                <a:tc>
                  <a:txBody>
                    <a:bodyPr/>
                    <a:lstStyle/>
                    <a:p>
                      <a:pPr algn="l">
                        <a:spcAft>
                          <a:spcPts val="0"/>
                        </a:spcAft>
                      </a:pPr>
                      <a:r>
                        <a:rPr lang="en-GB" sz="1200" dirty="0">
                          <a:effectLst/>
                          <a:latin typeface="Trebuchet MS" panose="020B0603020202020204" pitchFamily="34" charset="0"/>
                        </a:rPr>
                        <a:t>At or near total destruction.  Severe damage or collapse of all buildings.</a:t>
                      </a:r>
                      <a:endParaRPr lang="en-US" sz="1200" dirty="0">
                        <a:effectLst/>
                        <a:latin typeface="Trebuchet MS" panose="020B0603020202020204" pitchFamily="34" charset="0"/>
                        <a:ea typeface="Times New Roman"/>
                        <a:cs typeface="Times New Roman"/>
                      </a:endParaRPr>
                    </a:p>
                  </a:txBody>
                  <a:tcPr marL="64257" marR="64257"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r>
            </a:tbl>
          </a:graphicData>
        </a:graphic>
      </p:graphicFrame>
      <p:sp>
        <p:nvSpPr>
          <p:cNvPr id="5" name="Rectangle 2"/>
          <p:cNvSpPr txBox="1">
            <a:spLocks noChangeArrowheads="1"/>
          </p:cNvSpPr>
          <p:nvPr/>
        </p:nvSpPr>
        <p:spPr bwMode="auto">
          <a:xfrm>
            <a:off x="484778" y="364332"/>
            <a:ext cx="8174444" cy="645762"/>
          </a:xfrm>
          <a:prstGeom prst="rect">
            <a:avLst/>
          </a:prstGeom>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buFontTx/>
            </a:pPr>
            <a:r>
              <a:rPr lang="en-GB" altLang="en-US" sz="3200" kern="0" dirty="0">
                <a:solidFill>
                  <a:schemeClr val="bg1"/>
                </a:solidFill>
                <a:latin typeface="Trebuchet MS" panose="020B0603020202020204" pitchFamily="34" charset="0"/>
              </a:rPr>
              <a:t>The Richter scale</a:t>
            </a:r>
          </a:p>
        </p:txBody>
      </p:sp>
    </p:spTree>
    <p:extLst>
      <p:ext uri="{BB962C8B-B14F-4D97-AF65-F5344CB8AC3E}">
        <p14:creationId xmlns:p14="http://schemas.microsoft.com/office/powerpoint/2010/main" val="2921987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6"/>
          <p:cNvSpPr txBox="1">
            <a:spLocks noChangeArrowheads="1"/>
          </p:cNvSpPr>
          <p:nvPr/>
        </p:nvSpPr>
        <p:spPr bwMode="auto">
          <a:xfrm>
            <a:off x="437929" y="1174569"/>
            <a:ext cx="3400424"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000" dirty="0" smtClean="0">
                <a:latin typeface="Trebuchet MS" panose="020B0603020202020204" pitchFamily="34" charset="0"/>
              </a:rPr>
              <a:t>The US Geological Survey </a:t>
            </a:r>
            <a:r>
              <a:rPr lang="en-GB" sz="2000" dirty="0">
                <a:latin typeface="Trebuchet MS" panose="020B0603020202020204" pitchFamily="34" charset="0"/>
              </a:rPr>
              <a:t>estimates that </a:t>
            </a:r>
            <a:r>
              <a:rPr lang="en-GB" sz="2000" b="1" dirty="0">
                <a:latin typeface="Trebuchet MS" panose="020B0603020202020204" pitchFamily="34" charset="0"/>
              </a:rPr>
              <a:t>several million</a:t>
            </a:r>
            <a:r>
              <a:rPr lang="en-GB" sz="2000" dirty="0">
                <a:latin typeface="Trebuchet MS" panose="020B0603020202020204" pitchFamily="34" charset="0"/>
              </a:rPr>
              <a:t> earthquakes occur in the world </a:t>
            </a:r>
            <a:r>
              <a:rPr lang="en-GB" sz="2000" dirty="0" smtClean="0">
                <a:latin typeface="Trebuchet MS" panose="020B0603020202020204" pitchFamily="34" charset="0"/>
              </a:rPr>
              <a:t>every </a:t>
            </a:r>
            <a:r>
              <a:rPr lang="en-GB" sz="2000" dirty="0">
                <a:latin typeface="Trebuchet MS" panose="020B0603020202020204" pitchFamily="34" charset="0"/>
              </a:rPr>
              <a:t>year. </a:t>
            </a:r>
            <a:r>
              <a:rPr lang="en-GB" sz="2000" dirty="0" smtClean="0">
                <a:latin typeface="Trebuchet MS" panose="020B0603020202020204" pitchFamily="34" charset="0"/>
              </a:rPr>
              <a:t> Many </a:t>
            </a:r>
            <a:r>
              <a:rPr lang="en-GB" sz="2000" dirty="0">
                <a:latin typeface="Trebuchet MS" panose="020B0603020202020204" pitchFamily="34" charset="0"/>
              </a:rPr>
              <a:t>go undetected because they hit remote areas or have very small magnitudes. </a:t>
            </a:r>
            <a:r>
              <a:rPr lang="en-GB" sz="2000" dirty="0" smtClean="0">
                <a:latin typeface="Trebuchet MS" panose="020B0603020202020204" pitchFamily="34" charset="0"/>
              </a:rPr>
              <a:t>They </a:t>
            </a:r>
            <a:r>
              <a:rPr lang="en-GB" sz="2000" dirty="0">
                <a:latin typeface="Trebuchet MS" panose="020B0603020202020204" pitchFamily="34" charset="0"/>
              </a:rPr>
              <a:t>now </a:t>
            </a:r>
            <a:r>
              <a:rPr lang="en-GB" sz="2000" dirty="0" smtClean="0">
                <a:latin typeface="Trebuchet MS" panose="020B0603020202020204" pitchFamily="34" charset="0"/>
              </a:rPr>
              <a:t>locate </a:t>
            </a:r>
            <a:r>
              <a:rPr lang="en-GB" sz="2000" dirty="0">
                <a:latin typeface="Trebuchet MS" panose="020B0603020202020204" pitchFamily="34" charset="0"/>
              </a:rPr>
              <a:t>about 50 earthquakes each day, or about 20,000 a year</a:t>
            </a:r>
            <a:r>
              <a:rPr lang="en-GB" sz="2000" dirty="0" smtClean="0">
                <a:latin typeface="Trebuchet MS" panose="020B0603020202020204" pitchFamily="34" charset="0"/>
              </a:rPr>
              <a:t>.</a:t>
            </a:r>
          </a:p>
          <a:p>
            <a:endParaRPr lang="en-GB" altLang="en-US" sz="2000" dirty="0">
              <a:latin typeface="Trebuchet MS" panose="020B0603020202020204" pitchFamily="34" charset="0"/>
            </a:endParaRPr>
          </a:p>
          <a:p>
            <a:r>
              <a:rPr lang="en-GB" altLang="en-US" sz="2000" dirty="0" smtClean="0">
                <a:latin typeface="Trebuchet MS" panose="020B0603020202020204" pitchFamily="34" charset="0"/>
              </a:rPr>
              <a:t>The </a:t>
            </a:r>
            <a:r>
              <a:rPr lang="en-GB" altLang="en-US" sz="2000" dirty="0">
                <a:latin typeface="Trebuchet MS" panose="020B0603020202020204" pitchFamily="34" charset="0"/>
              </a:rPr>
              <a:t>table below shows on average, globally, the number of moderate to severe earthquakes we can expect at each </a:t>
            </a:r>
            <a:r>
              <a:rPr lang="en-GB" altLang="en-US" sz="2000" dirty="0" smtClean="0">
                <a:latin typeface="Trebuchet MS" panose="020B0603020202020204" pitchFamily="34" charset="0"/>
              </a:rPr>
              <a:t>magnitude:</a:t>
            </a:r>
            <a:endParaRPr lang="en-GB" altLang="en-US" sz="2000" dirty="0">
              <a:latin typeface="Trebuchet MS" panose="020B0603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0929325"/>
              </p:ext>
            </p:extLst>
          </p:nvPr>
        </p:nvGraphicFramePr>
        <p:xfrm>
          <a:off x="4028069" y="1351923"/>
          <a:ext cx="4500000" cy="4932000"/>
        </p:xfrm>
        <a:graphic>
          <a:graphicData uri="http://schemas.openxmlformats.org/drawingml/2006/table">
            <a:tbl>
              <a:tblPr/>
              <a:tblGrid>
                <a:gridCol w="1980000"/>
                <a:gridCol w="2520000"/>
              </a:tblGrid>
              <a:tr h="648000">
                <a:tc>
                  <a:txBody>
                    <a:bodyPr/>
                    <a:lstStyle/>
                    <a:p>
                      <a:pPr algn="ctr"/>
                      <a:r>
                        <a:rPr lang="en-US" dirty="0">
                          <a:latin typeface="Trebuchet MS" panose="020B0603020202020204" pitchFamily="34" charset="0"/>
                        </a:rPr>
                        <a:t>Magnitude </a:t>
                      </a:r>
                    </a:p>
                  </a:txBody>
                  <a:tcPr marL="0" marR="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pPr algn="ctr"/>
                      <a:r>
                        <a:rPr lang="en-US" dirty="0">
                          <a:latin typeface="Trebuchet MS" panose="020B0603020202020204" pitchFamily="34" charset="0"/>
                        </a:rPr>
                        <a:t>Average Annually </a:t>
                      </a:r>
                    </a:p>
                  </a:txBody>
                  <a:tcPr marL="0" marR="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r>
              <a:tr h="612000">
                <a:tc>
                  <a:txBody>
                    <a:bodyPr/>
                    <a:lstStyle/>
                    <a:p>
                      <a:pPr algn="ctr"/>
                      <a:r>
                        <a:rPr lang="en-US" dirty="0">
                          <a:latin typeface="Trebuchet MS" panose="020B0603020202020204" pitchFamily="34" charset="0"/>
                        </a:rPr>
                        <a:t>8 and higher</a:t>
                      </a:r>
                    </a:p>
                  </a:txBody>
                  <a:tcPr marL="0" marR="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r>
                        <a:rPr lang="en-US" dirty="0" smtClean="0">
                          <a:latin typeface="Trebuchet MS" panose="020B0603020202020204" pitchFamily="34" charset="0"/>
                        </a:rPr>
                        <a:t>1</a:t>
                      </a:r>
                      <a:endParaRPr lang="en-US" dirty="0">
                        <a:latin typeface="Trebuchet MS" panose="020B0603020202020204" pitchFamily="34" charset="0"/>
                      </a:endParaRPr>
                    </a:p>
                  </a:txBody>
                  <a:tcPr marL="0" marR="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r>
              <a:tr h="612000">
                <a:tc>
                  <a:txBody>
                    <a:bodyPr/>
                    <a:lstStyle/>
                    <a:p>
                      <a:pPr algn="ctr"/>
                      <a:r>
                        <a:rPr lang="en-US" dirty="0">
                          <a:latin typeface="Trebuchet MS" panose="020B0603020202020204" pitchFamily="34" charset="0"/>
                        </a:rPr>
                        <a:t>7 - 7.9 </a:t>
                      </a:r>
                    </a:p>
                  </a:txBody>
                  <a:tcPr marL="0" marR="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r>
                        <a:rPr lang="en-US" dirty="0" smtClean="0">
                          <a:latin typeface="Trebuchet MS" panose="020B0603020202020204" pitchFamily="34" charset="0"/>
                        </a:rPr>
                        <a:t>15</a:t>
                      </a:r>
                      <a:endParaRPr lang="en-US" dirty="0">
                        <a:latin typeface="Trebuchet MS" panose="020B0603020202020204" pitchFamily="34" charset="0"/>
                      </a:endParaRPr>
                    </a:p>
                  </a:txBody>
                  <a:tcPr marL="0" marR="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r>
              <a:tr h="612000">
                <a:tc>
                  <a:txBody>
                    <a:bodyPr/>
                    <a:lstStyle/>
                    <a:p>
                      <a:pPr algn="ctr"/>
                      <a:r>
                        <a:rPr lang="en-US" dirty="0">
                          <a:latin typeface="Trebuchet MS" panose="020B0603020202020204" pitchFamily="34" charset="0"/>
                        </a:rPr>
                        <a:t>6 - 6.9 </a:t>
                      </a:r>
                    </a:p>
                  </a:txBody>
                  <a:tcPr marL="0" marR="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r>
                        <a:rPr lang="en-US" dirty="0" smtClean="0">
                          <a:latin typeface="Trebuchet MS" panose="020B0603020202020204" pitchFamily="34" charset="0"/>
                        </a:rPr>
                        <a:t>134</a:t>
                      </a:r>
                      <a:endParaRPr lang="en-US" dirty="0">
                        <a:latin typeface="Trebuchet MS" panose="020B0603020202020204" pitchFamily="34" charset="0"/>
                      </a:endParaRPr>
                    </a:p>
                  </a:txBody>
                  <a:tcPr marL="0" marR="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r>
              <a:tr h="612000">
                <a:tc>
                  <a:txBody>
                    <a:bodyPr/>
                    <a:lstStyle/>
                    <a:p>
                      <a:pPr algn="ctr"/>
                      <a:r>
                        <a:rPr lang="en-US" dirty="0">
                          <a:latin typeface="Trebuchet MS" panose="020B0603020202020204" pitchFamily="34" charset="0"/>
                        </a:rPr>
                        <a:t>5 - 5.9 </a:t>
                      </a:r>
                    </a:p>
                  </a:txBody>
                  <a:tcPr marL="0" marR="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r>
                        <a:rPr lang="en-US" dirty="0" smtClean="0">
                          <a:latin typeface="Trebuchet MS" panose="020B0603020202020204" pitchFamily="34" charset="0"/>
                        </a:rPr>
                        <a:t>1319</a:t>
                      </a:r>
                      <a:endParaRPr lang="en-US" dirty="0">
                        <a:latin typeface="Trebuchet MS" panose="020B0603020202020204" pitchFamily="34" charset="0"/>
                      </a:endParaRPr>
                    </a:p>
                  </a:txBody>
                  <a:tcPr marL="0" marR="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r>
              <a:tr h="612000">
                <a:tc>
                  <a:txBody>
                    <a:bodyPr/>
                    <a:lstStyle/>
                    <a:p>
                      <a:pPr algn="ctr"/>
                      <a:r>
                        <a:rPr lang="en-US" dirty="0">
                          <a:latin typeface="Trebuchet MS" panose="020B0603020202020204" pitchFamily="34" charset="0"/>
                        </a:rPr>
                        <a:t>4 - 4.9 </a:t>
                      </a:r>
                    </a:p>
                  </a:txBody>
                  <a:tcPr marL="0" marR="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r>
                        <a:rPr lang="en-US" dirty="0" smtClean="0">
                          <a:latin typeface="Trebuchet MS" panose="020B0603020202020204" pitchFamily="34" charset="0"/>
                        </a:rPr>
                        <a:t>13,000 (estimated</a:t>
                      </a:r>
                      <a:r>
                        <a:rPr lang="en-US" dirty="0">
                          <a:latin typeface="Trebuchet MS" panose="020B0603020202020204" pitchFamily="34" charset="0"/>
                        </a:rPr>
                        <a:t>)</a:t>
                      </a:r>
                    </a:p>
                  </a:txBody>
                  <a:tcPr marL="0" marR="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r>
              <a:tr h="612000">
                <a:tc>
                  <a:txBody>
                    <a:bodyPr/>
                    <a:lstStyle/>
                    <a:p>
                      <a:pPr algn="ctr"/>
                      <a:r>
                        <a:rPr lang="en-US" dirty="0">
                          <a:latin typeface="Trebuchet MS" panose="020B0603020202020204" pitchFamily="34" charset="0"/>
                        </a:rPr>
                        <a:t>3 - 3.9 </a:t>
                      </a:r>
                    </a:p>
                  </a:txBody>
                  <a:tcPr marL="0" marR="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r>
                        <a:rPr lang="en-US" dirty="0" smtClean="0">
                          <a:latin typeface="Trebuchet MS" panose="020B0603020202020204" pitchFamily="34" charset="0"/>
                        </a:rPr>
                        <a:t>130,000 (</a:t>
                      </a:r>
                      <a:r>
                        <a:rPr lang="en-US" dirty="0">
                          <a:latin typeface="Trebuchet MS" panose="020B0603020202020204" pitchFamily="34" charset="0"/>
                        </a:rPr>
                        <a:t>estimated)</a:t>
                      </a:r>
                    </a:p>
                  </a:txBody>
                  <a:tcPr marL="0" marR="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r>
              <a:tr h="612000">
                <a:tc>
                  <a:txBody>
                    <a:bodyPr/>
                    <a:lstStyle/>
                    <a:p>
                      <a:pPr algn="ctr"/>
                      <a:r>
                        <a:rPr lang="en-US" dirty="0">
                          <a:latin typeface="Trebuchet MS" panose="020B0603020202020204" pitchFamily="34" charset="0"/>
                        </a:rPr>
                        <a:t>2 - 2.9 </a:t>
                      </a:r>
                    </a:p>
                  </a:txBody>
                  <a:tcPr marL="0" marR="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r>
                        <a:rPr lang="en-US" dirty="0" smtClean="0">
                          <a:latin typeface="Trebuchet MS" panose="020B0603020202020204" pitchFamily="34" charset="0"/>
                        </a:rPr>
                        <a:t>1,300,000 (</a:t>
                      </a:r>
                      <a:r>
                        <a:rPr lang="en-US" dirty="0">
                          <a:latin typeface="Trebuchet MS" panose="020B0603020202020204" pitchFamily="34" charset="0"/>
                        </a:rPr>
                        <a:t>estimated)</a:t>
                      </a:r>
                    </a:p>
                  </a:txBody>
                  <a:tcPr marL="0" marR="0"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r>
            </a:tbl>
          </a:graphicData>
        </a:graphic>
      </p:graphicFrame>
      <p:sp>
        <p:nvSpPr>
          <p:cNvPr id="6" name="Rectangle 2"/>
          <p:cNvSpPr txBox="1">
            <a:spLocks noChangeArrowheads="1"/>
          </p:cNvSpPr>
          <p:nvPr/>
        </p:nvSpPr>
        <p:spPr bwMode="auto">
          <a:xfrm>
            <a:off x="484778" y="364332"/>
            <a:ext cx="8174444" cy="645762"/>
          </a:xfrm>
          <a:prstGeom prst="rect">
            <a:avLst/>
          </a:prstGeom>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buFontTx/>
            </a:pPr>
            <a:r>
              <a:rPr lang="en-GB" altLang="en-US" sz="3200" kern="0" dirty="0">
                <a:solidFill>
                  <a:schemeClr val="bg1"/>
                </a:solidFill>
                <a:latin typeface="Trebuchet MS" panose="020B0603020202020204" pitchFamily="34" charset="0"/>
              </a:rPr>
              <a:t>Earthquakes every year!</a:t>
            </a:r>
          </a:p>
        </p:txBody>
      </p:sp>
    </p:spTree>
    <p:extLst>
      <p:ext uri="{BB962C8B-B14F-4D97-AF65-F5344CB8AC3E}">
        <p14:creationId xmlns:p14="http://schemas.microsoft.com/office/powerpoint/2010/main" val="3433708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457204" y="1763716"/>
            <a:ext cx="4890977" cy="4541393"/>
          </a:xfrm>
        </p:spPr>
        <p:txBody>
          <a:bodyPr/>
          <a:lstStyle/>
          <a:p>
            <a:pPr>
              <a:spcAft>
                <a:spcPts val="1800"/>
              </a:spcAft>
            </a:pPr>
            <a:r>
              <a:rPr lang="en-GB" altLang="en-US" sz="2000" dirty="0" smtClean="0">
                <a:latin typeface="Trebuchet MS" panose="020B0603020202020204" pitchFamily="34" charset="0"/>
              </a:rPr>
              <a:t>In </a:t>
            </a:r>
            <a:r>
              <a:rPr lang="en-GB" altLang="en-US" sz="2000" dirty="0">
                <a:latin typeface="Trebuchet MS" panose="020B0603020202020204" pitchFamily="34" charset="0"/>
              </a:rPr>
              <a:t>pairs, use </a:t>
            </a:r>
            <a:r>
              <a:rPr lang="en-GB" altLang="en-US" sz="2000" dirty="0" smtClean="0">
                <a:latin typeface="Trebuchet MS" panose="020B0603020202020204" pitchFamily="34" charset="0"/>
              </a:rPr>
              <a:t>the </a:t>
            </a:r>
            <a:r>
              <a:rPr lang="en-US" altLang="en-US" sz="2000" dirty="0">
                <a:latin typeface="Trebuchet MS" panose="020B0603020202020204" pitchFamily="34" charset="0"/>
                <a:hlinkClick r:id="rId2"/>
              </a:rPr>
              <a:t>http://</a:t>
            </a:r>
            <a:r>
              <a:rPr lang="en-US" altLang="en-US" sz="2000" dirty="0" smtClean="0">
                <a:latin typeface="Trebuchet MS" panose="020B0603020202020204" pitchFamily="34" charset="0"/>
                <a:hlinkClick r:id="rId2"/>
              </a:rPr>
              <a:t>www.jma.go.jp/en/quake/</a:t>
            </a:r>
            <a:r>
              <a:rPr lang="en-US" altLang="en-US" sz="2000" dirty="0" smtClean="0">
                <a:latin typeface="Trebuchet MS" panose="020B0603020202020204" pitchFamily="34" charset="0"/>
              </a:rPr>
              <a:t> </a:t>
            </a:r>
            <a:r>
              <a:rPr lang="en-GB" altLang="en-US" sz="2000" dirty="0" smtClean="0">
                <a:latin typeface="Trebuchet MS" panose="020B0603020202020204" pitchFamily="34" charset="0"/>
              </a:rPr>
              <a:t>web site to complete an earthquake </a:t>
            </a:r>
            <a:r>
              <a:rPr lang="en-GB" altLang="en-US" sz="2000" dirty="0">
                <a:latin typeface="Trebuchet MS" panose="020B0603020202020204" pitchFamily="34" charset="0"/>
              </a:rPr>
              <a:t>data table for the last </a:t>
            </a:r>
            <a:r>
              <a:rPr lang="en-GB" altLang="en-US" sz="2000" dirty="0" smtClean="0">
                <a:latin typeface="Trebuchet MS" panose="020B0603020202020204" pitchFamily="34" charset="0"/>
              </a:rPr>
              <a:t>20 </a:t>
            </a:r>
            <a:r>
              <a:rPr lang="en-GB" altLang="en-US" sz="2000" dirty="0">
                <a:latin typeface="Trebuchet MS" panose="020B0603020202020204" pitchFamily="34" charset="0"/>
              </a:rPr>
              <a:t>recorded </a:t>
            </a:r>
            <a:r>
              <a:rPr lang="en-GB" altLang="en-US" sz="2000" dirty="0" smtClean="0">
                <a:latin typeface="Trebuchet MS" panose="020B0603020202020204" pitchFamily="34" charset="0"/>
              </a:rPr>
              <a:t>earthquakes.</a:t>
            </a:r>
          </a:p>
          <a:p>
            <a:pPr>
              <a:spcAft>
                <a:spcPts val="1800"/>
              </a:spcAft>
            </a:pPr>
            <a:r>
              <a:rPr lang="en-GB" altLang="en-US" sz="2000" dirty="0" smtClean="0">
                <a:latin typeface="Trebuchet MS" panose="020B0603020202020204" pitchFamily="34" charset="0"/>
              </a:rPr>
              <a:t>For </a:t>
            </a:r>
            <a:r>
              <a:rPr lang="en-GB" altLang="en-US" sz="2000" dirty="0">
                <a:latin typeface="Trebuchet MS" panose="020B0603020202020204" pitchFamily="34" charset="0"/>
              </a:rPr>
              <a:t>each earthquake note down the date, magnitude &amp; </a:t>
            </a:r>
            <a:r>
              <a:rPr lang="en-GB" altLang="en-US" sz="2000" dirty="0" smtClean="0">
                <a:latin typeface="Trebuchet MS" panose="020B0603020202020204" pitchFamily="34" charset="0"/>
              </a:rPr>
              <a:t>the regions/prefecture </a:t>
            </a:r>
            <a:r>
              <a:rPr lang="en-GB" altLang="en-US" sz="2000" dirty="0">
                <a:latin typeface="Trebuchet MS" panose="020B0603020202020204" pitchFamily="34" charset="0"/>
              </a:rPr>
              <a:t>which it </a:t>
            </a:r>
            <a:r>
              <a:rPr lang="en-GB" altLang="en-US" sz="2000" dirty="0" smtClean="0">
                <a:latin typeface="Trebuchet MS" panose="020B0603020202020204" pitchFamily="34" charset="0"/>
              </a:rPr>
              <a:t>struck.</a:t>
            </a:r>
          </a:p>
          <a:p>
            <a:pPr>
              <a:spcAft>
                <a:spcPts val="1800"/>
              </a:spcAft>
            </a:pPr>
            <a:r>
              <a:rPr lang="en-GB" altLang="en-US" sz="2000" dirty="0" smtClean="0">
                <a:latin typeface="Trebuchet MS" panose="020B0603020202020204" pitchFamily="34" charset="0"/>
              </a:rPr>
              <a:t>Use </a:t>
            </a:r>
            <a:r>
              <a:rPr lang="en-GB" altLang="en-US" sz="2000" dirty="0">
                <a:latin typeface="Trebuchet MS" panose="020B0603020202020204" pitchFamily="34" charset="0"/>
              </a:rPr>
              <a:t>the tabs at the top </a:t>
            </a:r>
            <a:r>
              <a:rPr lang="en-GB" altLang="en-US" sz="2000" dirty="0" smtClean="0">
                <a:latin typeface="Trebuchet MS" panose="020B0603020202020204" pitchFamily="34" charset="0"/>
              </a:rPr>
              <a:t>of the map - </a:t>
            </a:r>
            <a:r>
              <a:rPr lang="en-GB" altLang="en-US" sz="2000" dirty="0">
                <a:latin typeface="Trebuchet MS" panose="020B0603020202020204" pitchFamily="34" charset="0"/>
              </a:rPr>
              <a:t>'previous information' to </a:t>
            </a:r>
            <a:r>
              <a:rPr lang="en-GB" altLang="en-US" sz="2000" dirty="0" smtClean="0">
                <a:latin typeface="Trebuchet MS" panose="020B0603020202020204" pitchFamily="34" charset="0"/>
              </a:rPr>
              <a:t>go back </a:t>
            </a:r>
            <a:r>
              <a:rPr lang="en-GB" altLang="en-US" sz="2000" dirty="0">
                <a:latin typeface="Trebuchet MS" panose="020B0603020202020204" pitchFamily="34" charset="0"/>
              </a:rPr>
              <a:t>in time to </a:t>
            </a:r>
            <a:r>
              <a:rPr lang="en-GB" altLang="en-US" sz="2000" dirty="0" smtClean="0">
                <a:latin typeface="Trebuchet MS" panose="020B0603020202020204" pitchFamily="34" charset="0"/>
              </a:rPr>
              <a:t>record </a:t>
            </a:r>
            <a:r>
              <a:rPr lang="en-GB" altLang="en-US" sz="2000" dirty="0">
                <a:latin typeface="Trebuchet MS" panose="020B0603020202020204" pitchFamily="34" charset="0"/>
              </a:rPr>
              <a:t>previous earthquakes, starting with the most recent.</a:t>
            </a:r>
          </a:p>
          <a:p>
            <a:pPr>
              <a:spcAft>
                <a:spcPts val="1800"/>
              </a:spcAft>
              <a:buSzPct val="100000"/>
              <a:buFont typeface="Wingdings" pitchFamily="2" charset="2"/>
              <a:buChar char="Ø"/>
            </a:pPr>
            <a:endParaRPr lang="en-US" altLang="en-US" sz="2000" i="1" dirty="0">
              <a:latin typeface="Trebuchet MS" panose="020B0603020202020204" pitchFamily="34" charset="0"/>
            </a:endParaRPr>
          </a:p>
        </p:txBody>
      </p:sp>
      <p:sp>
        <p:nvSpPr>
          <p:cNvPr id="4" name="Rectangle 2"/>
          <p:cNvSpPr txBox="1">
            <a:spLocks noChangeArrowheads="1"/>
          </p:cNvSpPr>
          <p:nvPr/>
        </p:nvSpPr>
        <p:spPr bwMode="auto">
          <a:xfrm>
            <a:off x="484778" y="364332"/>
            <a:ext cx="8174444" cy="1114238"/>
          </a:xfrm>
          <a:prstGeom prst="rect">
            <a:avLst/>
          </a:prstGeom>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buFontTx/>
            </a:pPr>
            <a:r>
              <a:rPr lang="en-GB" altLang="en-US" sz="3200" kern="0" dirty="0">
                <a:solidFill>
                  <a:schemeClr val="bg1"/>
                </a:solidFill>
                <a:latin typeface="Trebuchet MS" panose="020B0603020202020204" pitchFamily="34" charset="0"/>
              </a:rPr>
              <a:t>Recording the strength of recent earthquakes in Japan</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7746"/>
          <a:stretch/>
        </p:blipFill>
        <p:spPr>
          <a:xfrm>
            <a:off x="5582091" y="1816881"/>
            <a:ext cx="2987749" cy="4318107"/>
          </a:xfrm>
          <a:prstGeom prst="rect">
            <a:avLst/>
          </a:prstGeom>
          <a:ln w="28575">
            <a:solidFill>
              <a:schemeClr val="accent5">
                <a:lumMod val="75000"/>
              </a:schemeClr>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1" name="Group 3"/>
          <p:cNvGraphicFramePr>
            <a:graphicFrameLocks noGrp="1"/>
          </p:cNvGraphicFramePr>
          <p:nvPr>
            <p:ph type="tbl" idx="1"/>
            <p:extLst>
              <p:ext uri="{D42A27DB-BD31-4B8C-83A1-F6EECF244321}">
                <p14:modId xmlns:p14="http://schemas.microsoft.com/office/powerpoint/2010/main" val="2451408845"/>
              </p:ext>
            </p:extLst>
          </p:nvPr>
        </p:nvGraphicFramePr>
        <p:xfrm>
          <a:off x="504000" y="1726273"/>
          <a:ext cx="8136000" cy="2814960"/>
        </p:xfrm>
        <a:graphic>
          <a:graphicData uri="http://schemas.openxmlformats.org/drawingml/2006/table">
            <a:tbl>
              <a:tblPr/>
              <a:tblGrid>
                <a:gridCol w="2712000"/>
                <a:gridCol w="2710431"/>
                <a:gridCol w="2713569"/>
              </a:tblGrid>
              <a:tr h="468000">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dirty="0" smtClean="0">
                          <a:ln>
                            <a:noFill/>
                          </a:ln>
                          <a:solidFill>
                            <a:schemeClr val="tx1"/>
                          </a:solidFill>
                          <a:effectLst/>
                          <a:latin typeface="Trebuchet MS" panose="020B0603020202020204" pitchFamily="34" charset="0"/>
                          <a:ea typeface="SimSun" pitchFamily="2" charset="-122"/>
                          <a:cs typeface="Arial" pitchFamily="34" charset="0"/>
                        </a:rPr>
                        <a:t>Date</a:t>
                      </a:r>
                      <a:endParaRPr kumimoji="0" lang="en-US" altLang="en-US" sz="1800" b="1" i="0" u="none" strike="noStrike" cap="none" normalizeH="0" baseline="0" dirty="0" smtClean="0">
                        <a:ln>
                          <a:noFill/>
                        </a:ln>
                        <a:solidFill>
                          <a:schemeClr val="tx1"/>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dirty="0" smtClean="0">
                          <a:ln>
                            <a:noFill/>
                          </a:ln>
                          <a:solidFill>
                            <a:schemeClr val="tx1"/>
                          </a:solidFill>
                          <a:effectLst/>
                          <a:latin typeface="Trebuchet MS" panose="020B0603020202020204" pitchFamily="34" charset="0"/>
                          <a:ea typeface="SimSun" pitchFamily="2" charset="-122"/>
                          <a:cs typeface="Arial" pitchFamily="34" charset="0"/>
                        </a:rPr>
                        <a:t>Location</a:t>
                      </a:r>
                      <a:endParaRPr kumimoji="0" lang="en-US" altLang="en-US" sz="1800" b="1" i="0" u="none" strike="noStrike" cap="none" normalizeH="0" baseline="0" dirty="0" smtClean="0">
                        <a:ln>
                          <a:noFill/>
                        </a:ln>
                        <a:solidFill>
                          <a:schemeClr val="tx1"/>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dirty="0" smtClean="0">
                          <a:ln>
                            <a:noFill/>
                          </a:ln>
                          <a:solidFill>
                            <a:schemeClr val="tx1"/>
                          </a:solidFill>
                          <a:effectLst/>
                          <a:latin typeface="Trebuchet MS" panose="020B0603020202020204" pitchFamily="34" charset="0"/>
                          <a:ea typeface="SimSun" pitchFamily="2" charset="-122"/>
                          <a:cs typeface="Arial" pitchFamily="34" charset="0"/>
                        </a:rPr>
                        <a:t>Magnitude</a:t>
                      </a:r>
                      <a:endParaRPr kumimoji="0" lang="en-US" altLang="en-US" sz="1800" b="1" i="0" u="none" strike="noStrike" cap="none" normalizeH="0" baseline="0" dirty="0" smtClean="0">
                        <a:ln>
                          <a:noFill/>
                        </a:ln>
                        <a:solidFill>
                          <a:schemeClr val="tx1"/>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accent5">
                        <a:lumMod val="60000"/>
                        <a:lumOff val="40000"/>
                      </a:schemeClr>
                    </a:solidFill>
                  </a:tcPr>
                </a:tc>
              </a:tr>
              <a:tr h="326736">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r>
              <a:tr h="326736">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r>
              <a:tr h="326736">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r>
              <a:tr h="326736">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r>
              <a:tr h="326736">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r>
              <a:tr h="326736">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r>
              <a:tr h="326736">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7295" name="Text Box 127"/>
          <p:cNvSpPr txBox="1">
            <a:spLocks noChangeArrowheads="1"/>
          </p:cNvSpPr>
          <p:nvPr/>
        </p:nvSpPr>
        <p:spPr bwMode="auto">
          <a:xfrm>
            <a:off x="437929" y="4677384"/>
            <a:ext cx="8248872" cy="170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GB" altLang="en-US" dirty="0">
                <a:latin typeface="Trebuchet MS" panose="020B0603020202020204" pitchFamily="34" charset="0"/>
              </a:rPr>
              <a:t>The mean magnitude was ................. </a:t>
            </a:r>
            <a:endParaRPr lang="en-GB" altLang="en-US" dirty="0" smtClean="0">
              <a:latin typeface="Trebuchet MS" panose="020B0603020202020204" pitchFamily="34" charset="0"/>
            </a:endParaRPr>
          </a:p>
          <a:p>
            <a:pPr>
              <a:lnSpc>
                <a:spcPct val="150000"/>
              </a:lnSpc>
            </a:pPr>
            <a:r>
              <a:rPr lang="en-GB" altLang="en-US" dirty="0">
                <a:latin typeface="Trebuchet MS" panose="020B0603020202020204" pitchFamily="34" charset="0"/>
              </a:rPr>
              <a:t>T</a:t>
            </a:r>
            <a:r>
              <a:rPr lang="en-GB" altLang="en-US" dirty="0" smtClean="0">
                <a:latin typeface="Trebuchet MS" panose="020B0603020202020204" pitchFamily="34" charset="0"/>
              </a:rPr>
              <a:t>he </a:t>
            </a:r>
            <a:r>
              <a:rPr lang="en-GB" altLang="en-US" dirty="0">
                <a:latin typeface="Trebuchet MS" panose="020B0603020202020204" pitchFamily="34" charset="0"/>
              </a:rPr>
              <a:t>median magnitude was </a:t>
            </a:r>
            <a:r>
              <a:rPr lang="en-GB" altLang="en-US" dirty="0" smtClean="0">
                <a:latin typeface="Trebuchet MS" panose="020B0603020202020204" pitchFamily="34" charset="0"/>
              </a:rPr>
              <a:t>....................</a:t>
            </a:r>
          </a:p>
          <a:p>
            <a:pPr>
              <a:lnSpc>
                <a:spcPct val="150000"/>
              </a:lnSpc>
            </a:pPr>
            <a:r>
              <a:rPr lang="en-GB" altLang="en-US" dirty="0">
                <a:latin typeface="Trebuchet MS" panose="020B0603020202020204" pitchFamily="34" charset="0"/>
              </a:rPr>
              <a:t>T</a:t>
            </a:r>
            <a:r>
              <a:rPr lang="en-GB" altLang="en-US" dirty="0" smtClean="0">
                <a:latin typeface="Trebuchet MS" panose="020B0603020202020204" pitchFamily="34" charset="0"/>
              </a:rPr>
              <a:t>he </a:t>
            </a:r>
            <a:r>
              <a:rPr lang="en-GB" altLang="en-US" dirty="0">
                <a:latin typeface="Trebuchet MS" panose="020B0603020202020204" pitchFamily="34" charset="0"/>
              </a:rPr>
              <a:t>mode was ................................ </a:t>
            </a:r>
          </a:p>
          <a:p>
            <a:pPr>
              <a:lnSpc>
                <a:spcPct val="150000"/>
              </a:lnSpc>
            </a:pPr>
            <a:r>
              <a:rPr lang="en-GB" altLang="en-US" dirty="0" smtClean="0">
                <a:latin typeface="Trebuchet MS" panose="020B0603020202020204" pitchFamily="34" charset="0"/>
              </a:rPr>
              <a:t>The </a:t>
            </a:r>
            <a:r>
              <a:rPr lang="en-GB" altLang="en-US" dirty="0">
                <a:latin typeface="Trebuchet MS" panose="020B0603020202020204" pitchFamily="34" charset="0"/>
              </a:rPr>
              <a:t>range was </a:t>
            </a:r>
            <a:r>
              <a:rPr lang="en-GB" altLang="en-US" dirty="0" smtClean="0">
                <a:latin typeface="Trebuchet MS" panose="020B0603020202020204" pitchFamily="34" charset="0"/>
              </a:rPr>
              <a:t>.................... to </a:t>
            </a:r>
            <a:r>
              <a:rPr lang="en-GB" altLang="en-US" dirty="0">
                <a:latin typeface="Trebuchet MS" panose="020B0603020202020204" pitchFamily="34" charset="0"/>
              </a:rPr>
              <a:t>.....................</a:t>
            </a:r>
            <a:endParaRPr lang="en-US" altLang="en-US" dirty="0">
              <a:latin typeface="Trebuchet MS" panose="020B0603020202020204" pitchFamily="34" charset="0"/>
            </a:endParaRPr>
          </a:p>
        </p:txBody>
      </p:sp>
      <p:sp>
        <p:nvSpPr>
          <p:cNvPr id="5" name="Rectangle 2"/>
          <p:cNvSpPr txBox="1">
            <a:spLocks noChangeArrowheads="1"/>
          </p:cNvSpPr>
          <p:nvPr/>
        </p:nvSpPr>
        <p:spPr bwMode="auto">
          <a:xfrm>
            <a:off x="484778" y="364332"/>
            <a:ext cx="8174444" cy="1114238"/>
          </a:xfrm>
          <a:prstGeom prst="rect">
            <a:avLst/>
          </a:prstGeom>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buFontTx/>
            </a:pPr>
            <a:r>
              <a:rPr lang="en-GB" altLang="en-US" sz="3200" kern="0" dirty="0">
                <a:solidFill>
                  <a:schemeClr val="bg1"/>
                </a:solidFill>
                <a:latin typeface="Trebuchet MS" panose="020B0603020202020204" pitchFamily="34" charset="0"/>
              </a:rPr>
              <a:t>Table to show the magnitude and locations of recent earthquakes in Japan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457200" y="1730532"/>
            <a:ext cx="8229600" cy="4287499"/>
          </a:xfrm>
        </p:spPr>
        <p:txBody>
          <a:bodyPr/>
          <a:lstStyle/>
          <a:p>
            <a:pPr marL="0" indent="0">
              <a:buNone/>
            </a:pPr>
            <a:r>
              <a:rPr lang="en-GB" altLang="en-US" sz="2000" dirty="0" smtClean="0">
                <a:latin typeface="Trebuchet MS" panose="020B0603020202020204" pitchFamily="34" charset="0"/>
              </a:rPr>
              <a:t>Use your worksheet to calculate the </a:t>
            </a:r>
            <a:r>
              <a:rPr lang="en-GB" altLang="en-US" sz="2000" b="1" dirty="0">
                <a:latin typeface="Trebuchet MS" panose="020B0603020202020204" pitchFamily="34" charset="0"/>
              </a:rPr>
              <a:t>mean, median, mode and  </a:t>
            </a:r>
            <a:r>
              <a:rPr lang="en-GB" altLang="en-US" sz="2000" b="1" dirty="0" smtClean="0">
                <a:latin typeface="Trebuchet MS" panose="020B0603020202020204" pitchFamily="34" charset="0"/>
              </a:rPr>
              <a:t>range </a:t>
            </a:r>
            <a:r>
              <a:rPr lang="en-GB" altLang="en-US" sz="2000" dirty="0">
                <a:latin typeface="Trebuchet MS" panose="020B0603020202020204" pitchFamily="34" charset="0"/>
              </a:rPr>
              <a:t>of recent earthquake events in </a:t>
            </a:r>
            <a:r>
              <a:rPr lang="en-GB" altLang="en-US" sz="2000" dirty="0" smtClean="0">
                <a:latin typeface="Trebuchet MS" panose="020B0603020202020204" pitchFamily="34" charset="0"/>
              </a:rPr>
              <a:t>Japan.  This will build </a:t>
            </a:r>
            <a:r>
              <a:rPr lang="en-GB" altLang="en-US" sz="2000" dirty="0">
                <a:latin typeface="Trebuchet MS" panose="020B0603020202020204" pitchFamily="34" charset="0"/>
              </a:rPr>
              <a:t>a picture of the </a:t>
            </a:r>
            <a:r>
              <a:rPr lang="en-GB" altLang="en-US" sz="2000" dirty="0" smtClean="0">
                <a:latin typeface="Trebuchet MS" panose="020B0603020202020204" pitchFamily="34" charset="0"/>
              </a:rPr>
              <a:t> average earthquake </a:t>
            </a:r>
            <a:r>
              <a:rPr lang="en-GB" altLang="en-US" sz="2000" dirty="0">
                <a:latin typeface="Trebuchet MS" panose="020B0603020202020204" pitchFamily="34" charset="0"/>
              </a:rPr>
              <a:t>event.</a:t>
            </a:r>
          </a:p>
          <a:p>
            <a:endParaRPr lang="en-GB" altLang="en-US" sz="2000" dirty="0">
              <a:latin typeface="Trebuchet MS" panose="020B0603020202020204" pitchFamily="34" charset="0"/>
            </a:endParaRPr>
          </a:p>
          <a:p>
            <a:pPr>
              <a:spcAft>
                <a:spcPts val="1200"/>
              </a:spcAft>
              <a:buSzPct val="100000"/>
              <a:buFont typeface="Arial" panose="020B0604020202020204" pitchFamily="34" charset="0"/>
              <a:buChar char="•"/>
            </a:pPr>
            <a:r>
              <a:rPr lang="en-GB" altLang="en-US" sz="2000" dirty="0">
                <a:latin typeface="Trebuchet MS" panose="020B0603020202020204" pitchFamily="34" charset="0"/>
              </a:rPr>
              <a:t>The </a:t>
            </a:r>
            <a:r>
              <a:rPr lang="en-GB" altLang="en-US" sz="2000" b="1" dirty="0" smtClean="0">
                <a:latin typeface="Trebuchet MS" panose="020B0603020202020204" pitchFamily="34" charset="0"/>
              </a:rPr>
              <a:t>range</a:t>
            </a:r>
            <a:r>
              <a:rPr lang="en-GB" altLang="en-US" sz="2000" dirty="0" smtClean="0">
                <a:latin typeface="Trebuchet MS" panose="020B0603020202020204" pitchFamily="34" charset="0"/>
              </a:rPr>
              <a:t> </a:t>
            </a:r>
            <a:r>
              <a:rPr lang="en-GB" altLang="en-US" sz="2000" dirty="0">
                <a:latin typeface="Trebuchet MS" panose="020B0603020202020204" pitchFamily="34" charset="0"/>
              </a:rPr>
              <a:t>is </a:t>
            </a:r>
            <a:r>
              <a:rPr lang="en-GB" altLang="en-US" sz="2000" dirty="0" smtClean="0">
                <a:latin typeface="Trebuchet MS" panose="020B0603020202020204" pitchFamily="34" charset="0"/>
              </a:rPr>
              <a:t>the </a:t>
            </a:r>
            <a:r>
              <a:rPr lang="en-GB" altLang="en-US" sz="2000" dirty="0">
                <a:latin typeface="Trebuchet MS" panose="020B0603020202020204" pitchFamily="34" charset="0"/>
              </a:rPr>
              <a:t>difference between the largest and smallest values.</a:t>
            </a:r>
          </a:p>
          <a:p>
            <a:pPr>
              <a:spcAft>
                <a:spcPts val="1200"/>
              </a:spcAft>
              <a:buSzPct val="100000"/>
              <a:buFont typeface="Arial" panose="020B0604020202020204" pitchFamily="34" charset="0"/>
              <a:buChar char="•"/>
            </a:pPr>
            <a:r>
              <a:rPr lang="en-GB" altLang="en-US" sz="2000" dirty="0">
                <a:latin typeface="Trebuchet MS" panose="020B0603020202020204" pitchFamily="34" charset="0"/>
              </a:rPr>
              <a:t>The</a:t>
            </a:r>
            <a:r>
              <a:rPr lang="en-GB" altLang="en-US" sz="2000" b="1" dirty="0">
                <a:latin typeface="Trebuchet MS" panose="020B0603020202020204" pitchFamily="34" charset="0"/>
              </a:rPr>
              <a:t> median</a:t>
            </a:r>
            <a:r>
              <a:rPr lang="en-GB" altLang="en-US" sz="2000" dirty="0">
                <a:latin typeface="Trebuchet MS" panose="020B0603020202020204" pitchFamily="34" charset="0"/>
              </a:rPr>
              <a:t> is the middle </a:t>
            </a:r>
            <a:r>
              <a:rPr lang="en-GB" altLang="en-US" sz="2000" dirty="0" smtClean="0">
                <a:latin typeface="Trebuchet MS" panose="020B0603020202020204" pitchFamily="34" charset="0"/>
              </a:rPr>
              <a:t>value.  Re-write your </a:t>
            </a:r>
            <a:r>
              <a:rPr lang="en-GB" altLang="en-US" sz="2000" dirty="0">
                <a:latin typeface="Trebuchet MS" panose="020B0603020202020204" pitchFamily="34" charset="0"/>
              </a:rPr>
              <a:t>list in </a:t>
            </a:r>
            <a:r>
              <a:rPr lang="en-GB" altLang="en-US" sz="2000" dirty="0" smtClean="0">
                <a:latin typeface="Trebuchet MS" panose="020B0603020202020204" pitchFamily="34" charset="0"/>
              </a:rPr>
              <a:t>ascending order to find the middle value.</a:t>
            </a:r>
            <a:endParaRPr lang="en-GB" altLang="en-US" sz="2000" dirty="0">
              <a:latin typeface="Trebuchet MS" panose="020B0603020202020204" pitchFamily="34" charset="0"/>
            </a:endParaRPr>
          </a:p>
          <a:p>
            <a:pPr>
              <a:spcAft>
                <a:spcPts val="1200"/>
              </a:spcAft>
              <a:buSzPct val="100000"/>
              <a:buFont typeface="Arial" panose="020B0604020202020204" pitchFamily="34" charset="0"/>
              <a:buChar char="•"/>
            </a:pPr>
            <a:r>
              <a:rPr lang="en-GB" altLang="en-US" sz="2000" dirty="0">
                <a:latin typeface="Trebuchet MS" panose="020B0603020202020204" pitchFamily="34" charset="0"/>
              </a:rPr>
              <a:t>The </a:t>
            </a:r>
            <a:r>
              <a:rPr lang="en-GB" altLang="en-US" sz="2000" b="1" dirty="0">
                <a:latin typeface="Trebuchet MS" panose="020B0603020202020204" pitchFamily="34" charset="0"/>
              </a:rPr>
              <a:t>mode</a:t>
            </a:r>
            <a:r>
              <a:rPr lang="en-GB" altLang="en-US" sz="2000" dirty="0">
                <a:latin typeface="Trebuchet MS" panose="020B0603020202020204" pitchFamily="34" charset="0"/>
              </a:rPr>
              <a:t> is the number that is repeated more often than any other</a:t>
            </a:r>
          </a:p>
          <a:p>
            <a:pPr>
              <a:spcAft>
                <a:spcPts val="1200"/>
              </a:spcAft>
              <a:buSzPct val="100000"/>
              <a:buFont typeface="Arial" panose="020B0604020202020204" pitchFamily="34" charset="0"/>
              <a:buChar char="•"/>
            </a:pPr>
            <a:r>
              <a:rPr lang="en-GB" altLang="en-US" sz="2000" dirty="0">
                <a:latin typeface="Trebuchet MS" panose="020B0603020202020204" pitchFamily="34" charset="0"/>
              </a:rPr>
              <a:t>The </a:t>
            </a:r>
            <a:r>
              <a:rPr lang="en-GB" altLang="en-US" sz="2000" b="1" dirty="0" smtClean="0">
                <a:latin typeface="Trebuchet MS" panose="020B0603020202020204" pitchFamily="34" charset="0"/>
              </a:rPr>
              <a:t>mean</a:t>
            </a:r>
            <a:r>
              <a:rPr lang="en-GB" altLang="en-US" sz="2000" dirty="0">
                <a:latin typeface="Trebuchet MS" panose="020B0603020202020204" pitchFamily="34" charset="0"/>
              </a:rPr>
              <a:t> </a:t>
            </a:r>
            <a:r>
              <a:rPr lang="en-GB" altLang="en-US" sz="2000" dirty="0" smtClean="0">
                <a:latin typeface="Trebuchet MS" panose="020B0603020202020204" pitchFamily="34" charset="0"/>
              </a:rPr>
              <a:t>is </a:t>
            </a:r>
            <a:r>
              <a:rPr lang="en-GB" altLang="en-US" sz="2000" dirty="0">
                <a:latin typeface="Trebuchet MS" panose="020B0603020202020204" pitchFamily="34" charset="0"/>
              </a:rPr>
              <a:t>the average number.</a:t>
            </a:r>
          </a:p>
          <a:p>
            <a:pPr>
              <a:buSzPct val="100000"/>
              <a:buFont typeface="Wingdings" pitchFamily="2" charset="2"/>
              <a:buChar char="Ø"/>
            </a:pPr>
            <a:endParaRPr lang="en-US" altLang="en-US" sz="2000" i="1" dirty="0">
              <a:latin typeface="Trebuchet MS" panose="020B0603020202020204" pitchFamily="34" charset="0"/>
            </a:endParaRPr>
          </a:p>
        </p:txBody>
      </p:sp>
      <p:sp>
        <p:nvSpPr>
          <p:cNvPr id="4" name="Rectangle 2"/>
          <p:cNvSpPr txBox="1">
            <a:spLocks noChangeArrowheads="1"/>
          </p:cNvSpPr>
          <p:nvPr/>
        </p:nvSpPr>
        <p:spPr bwMode="auto">
          <a:xfrm>
            <a:off x="484778" y="364332"/>
            <a:ext cx="8174444" cy="1114238"/>
          </a:xfrm>
          <a:prstGeom prst="rect">
            <a:avLst/>
          </a:prstGeom>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buFontTx/>
            </a:pPr>
            <a:r>
              <a:rPr lang="en-GB" altLang="en-US" sz="3200" kern="0" dirty="0">
                <a:solidFill>
                  <a:schemeClr val="bg1"/>
                </a:solidFill>
                <a:latin typeface="Trebuchet MS" panose="020B0603020202020204" pitchFamily="34" charset="0"/>
              </a:rPr>
              <a:t>Analysing the strength of recent earthquake events in Japan</a:t>
            </a:r>
          </a:p>
        </p:txBody>
      </p:sp>
    </p:spTree>
    <p:extLst>
      <p:ext uri="{BB962C8B-B14F-4D97-AF65-F5344CB8AC3E}">
        <p14:creationId xmlns:p14="http://schemas.microsoft.com/office/powerpoint/2010/main" val="2932452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5" name="Group 3"/>
          <p:cNvGraphicFramePr>
            <a:graphicFrameLocks noGrp="1"/>
          </p:cNvGraphicFramePr>
          <p:nvPr>
            <p:ph type="tbl" idx="1"/>
            <p:extLst>
              <p:ext uri="{D42A27DB-BD31-4B8C-83A1-F6EECF244321}">
                <p14:modId xmlns:p14="http://schemas.microsoft.com/office/powerpoint/2010/main" val="4287171163"/>
              </p:ext>
            </p:extLst>
          </p:nvPr>
        </p:nvGraphicFramePr>
        <p:xfrm>
          <a:off x="484778" y="1658681"/>
          <a:ext cx="8115709" cy="2636280"/>
        </p:xfrm>
        <a:graphic>
          <a:graphicData uri="http://schemas.openxmlformats.org/drawingml/2006/table">
            <a:tbl>
              <a:tblPr/>
              <a:tblGrid>
                <a:gridCol w="2520000"/>
                <a:gridCol w="3075709"/>
                <a:gridCol w="2520000"/>
              </a:tblGrid>
              <a:tr h="396000">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Trebuchet MS" panose="020B0603020202020204" pitchFamily="34" charset="0"/>
                          <a:ea typeface="SimSun" pitchFamily="2" charset="-122"/>
                          <a:cs typeface="Arial" pitchFamily="34" charset="0"/>
                        </a:rPr>
                        <a:t>Date</a:t>
                      </a: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Trebuchet MS" panose="020B0603020202020204" pitchFamily="34" charset="0"/>
                          <a:ea typeface="SimSun" pitchFamily="2" charset="-122"/>
                          <a:cs typeface="Arial" pitchFamily="34" charset="0"/>
                        </a:rPr>
                        <a:t>Location</a:t>
                      </a: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Trebuchet MS" panose="020B0603020202020204" pitchFamily="34" charset="0"/>
                          <a:ea typeface="SimSun" pitchFamily="2" charset="-122"/>
                          <a:cs typeface="Arial" pitchFamily="34" charset="0"/>
                        </a:rPr>
                        <a:t>Magnitude</a:t>
                      </a: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accent5">
                        <a:lumMod val="60000"/>
                        <a:lumOff val="40000"/>
                      </a:schemeClr>
                    </a:solidFill>
                  </a:tcPr>
                </a:tc>
              </a:tr>
              <a:tr h="0">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5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rPr>
                        <a:t>8 Nov 2015</a:t>
                      </a:r>
                      <a:endParaRPr kumimoji="0" lang="en-US" altLang="en-US" sz="15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rPr>
                        <a:t>Gifu-ken </a:t>
                      </a:r>
                      <a:r>
                        <a:rPr kumimoji="0" lang="en-US" altLang="en-US" sz="1500" b="0" i="0" u="none" strike="noStrike" cap="none" normalizeH="0" baseline="0" dirty="0" err="1" smtClean="0">
                          <a:ln>
                            <a:noFill/>
                          </a:ln>
                          <a:solidFill>
                            <a:srgbClr val="000000"/>
                          </a:solidFill>
                          <a:effectLst/>
                          <a:latin typeface="Trebuchet MS" panose="020B0603020202020204" pitchFamily="34" charset="0"/>
                          <a:ea typeface="SimSun" pitchFamily="2" charset="-122"/>
                          <a:cs typeface="Arial" pitchFamily="34" charset="0"/>
                        </a:rPr>
                        <a:t>Hida-chiho</a:t>
                      </a:r>
                      <a:endParaRPr kumimoji="0" lang="en-US" altLang="en-US" sz="15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5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rPr>
                        <a:t>3.4</a:t>
                      </a:r>
                      <a:endParaRPr kumimoji="0" lang="en-US" altLang="en-US" sz="15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r>
              <a:tr h="0">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5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rPr>
                        <a:t>8 Nov 2015</a:t>
                      </a:r>
                      <a:endParaRPr kumimoji="0" lang="en-US" altLang="en-US" sz="15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rPr>
                        <a:t>Miyagi-ken Oki</a:t>
                      </a: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5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rPr>
                        <a:t>3.8</a:t>
                      </a:r>
                      <a:endParaRPr kumimoji="0" lang="en-US" altLang="en-US" sz="15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r>
              <a:tr h="0">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5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rPr>
                        <a:t>8 Nov 2015</a:t>
                      </a:r>
                      <a:endParaRPr kumimoji="0" lang="en-US" altLang="en-US" sz="15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rPr>
                        <a:t>Bungo-suido</a:t>
                      </a: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500" b="0" i="0" u="none" strike="noStrike" cap="none" normalizeH="0" baseline="0" smtClean="0">
                          <a:ln>
                            <a:noFill/>
                          </a:ln>
                          <a:solidFill>
                            <a:srgbClr val="000000"/>
                          </a:solidFill>
                          <a:effectLst/>
                          <a:latin typeface="Trebuchet MS" panose="020B0603020202020204" pitchFamily="34" charset="0"/>
                          <a:ea typeface="SimSun" pitchFamily="2" charset="-122"/>
                          <a:cs typeface="Arial" pitchFamily="34" charset="0"/>
                        </a:rPr>
                        <a:t>3.2</a:t>
                      </a:r>
                      <a:endParaRPr kumimoji="0" lang="en-US" altLang="en-US" sz="1500" b="0" i="0" u="none" strike="noStrike" cap="none" normalizeH="0" baseline="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r>
              <a:tr h="0">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5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rPr>
                        <a:t>7 Nov 2015</a:t>
                      </a:r>
                      <a:endParaRPr kumimoji="0" lang="en-US" altLang="en-US" sz="15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rPr>
                        <a:t>Ibaraki-ken </a:t>
                      </a:r>
                      <a:r>
                        <a:rPr kumimoji="0" lang="en-US" altLang="en-US" sz="1500" b="0" i="0" u="none" strike="noStrike" cap="none" normalizeH="0" baseline="0" dirty="0" err="1" smtClean="0">
                          <a:ln>
                            <a:noFill/>
                          </a:ln>
                          <a:solidFill>
                            <a:srgbClr val="000000"/>
                          </a:solidFill>
                          <a:effectLst/>
                          <a:latin typeface="Trebuchet MS" panose="020B0603020202020204" pitchFamily="34" charset="0"/>
                          <a:ea typeface="SimSun" pitchFamily="2" charset="-122"/>
                          <a:cs typeface="Arial" pitchFamily="34" charset="0"/>
                        </a:rPr>
                        <a:t>Nambu</a:t>
                      </a:r>
                      <a:endParaRPr kumimoji="0" lang="en-US" altLang="en-US" sz="15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500" b="0" i="0" u="none" strike="noStrike" cap="none" normalizeH="0" baseline="0" smtClean="0">
                          <a:ln>
                            <a:noFill/>
                          </a:ln>
                          <a:solidFill>
                            <a:srgbClr val="000000"/>
                          </a:solidFill>
                          <a:effectLst/>
                          <a:latin typeface="Trebuchet MS" panose="020B0603020202020204" pitchFamily="34" charset="0"/>
                          <a:ea typeface="SimSun" pitchFamily="2" charset="-122"/>
                          <a:cs typeface="Arial" pitchFamily="34" charset="0"/>
                        </a:rPr>
                        <a:t>4.9</a:t>
                      </a:r>
                      <a:endParaRPr kumimoji="0" lang="en-US" altLang="en-US" sz="1500" b="0" i="0" u="none" strike="noStrike" cap="none" normalizeH="0" baseline="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r>
              <a:tr h="0">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5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rPr>
                        <a:t>7 Nov 2015</a:t>
                      </a: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rPr>
                        <a:t>Kushiro Oki</a:t>
                      </a: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5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rPr>
                        <a:t>3.9</a:t>
                      </a: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r>
              <a:tr h="0">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5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rPr>
                        <a:t>7 Nov 2015</a:t>
                      </a:r>
                      <a:endParaRPr kumimoji="0" lang="en-US" altLang="en-US" sz="15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rPr>
                        <a:t>Fukushima-ken </a:t>
                      </a:r>
                      <a:r>
                        <a:rPr kumimoji="0" lang="en-US" altLang="en-US" sz="1500" b="0" i="0" u="none" strike="noStrike" cap="none" normalizeH="0" baseline="0" dirty="0" err="1" smtClean="0">
                          <a:ln>
                            <a:noFill/>
                          </a:ln>
                          <a:solidFill>
                            <a:srgbClr val="000000"/>
                          </a:solidFill>
                          <a:effectLst/>
                          <a:latin typeface="Trebuchet MS" panose="020B0603020202020204" pitchFamily="34" charset="0"/>
                          <a:ea typeface="SimSun" pitchFamily="2" charset="-122"/>
                          <a:cs typeface="Arial" pitchFamily="34" charset="0"/>
                        </a:rPr>
                        <a:t>Nakadori</a:t>
                      </a:r>
                      <a:endParaRPr kumimoji="0" lang="en-US" altLang="en-US" sz="15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5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rPr>
                        <a:t>2.9</a:t>
                      </a:r>
                      <a:endParaRPr kumimoji="0" lang="en-US" altLang="en-US" sz="15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r>
              <a:tr h="0">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5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rPr>
                        <a:t>7 Nov 2015</a:t>
                      </a:r>
                      <a:endParaRPr kumimoji="0" lang="en-US" altLang="en-US" sz="15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Trebuchet MS" panose="020B0603020202020204" pitchFamily="34" charset="0"/>
                          <a:ea typeface="SimSun" pitchFamily="2" charset="-122"/>
                          <a:cs typeface="Arial" pitchFamily="34" charset="0"/>
                        </a:rPr>
                        <a:t>Chiba-ken Toho-oki</a:t>
                      </a: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5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rPr>
                        <a:t>3.2</a:t>
                      </a:r>
                      <a:endParaRPr kumimoji="0" lang="en-US" altLang="en-US" sz="1500" b="0" i="0" u="none" strike="noStrike" cap="none" normalizeH="0" baseline="0" dirty="0" smtClean="0">
                        <a:ln>
                          <a:noFill/>
                        </a:ln>
                        <a:solidFill>
                          <a:srgbClr val="000000"/>
                        </a:solidFill>
                        <a:effectLst/>
                        <a:latin typeface="Trebuchet MS" panose="020B0603020202020204" pitchFamily="34" charset="0"/>
                        <a:ea typeface="SimSun" pitchFamily="2" charset="-122"/>
                        <a:cs typeface="Arial" pitchFamily="34" charset="0"/>
                      </a:endParaRPr>
                    </a:p>
                  </a:txBody>
                  <a:tcPr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8279" name="Text Box 87"/>
          <p:cNvSpPr txBox="1">
            <a:spLocks noChangeArrowheads="1"/>
          </p:cNvSpPr>
          <p:nvPr/>
        </p:nvSpPr>
        <p:spPr bwMode="auto">
          <a:xfrm>
            <a:off x="457200" y="4453979"/>
            <a:ext cx="8229600" cy="2008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900"/>
              </a:spcAft>
            </a:pPr>
            <a:r>
              <a:rPr lang="en-GB" altLang="en-US" sz="1700" b="1" dirty="0">
                <a:latin typeface="Trebuchet MS" panose="020B0603020202020204" pitchFamily="34" charset="0"/>
              </a:rPr>
              <a:t>M</a:t>
            </a:r>
            <a:r>
              <a:rPr lang="en-GB" altLang="en-US" sz="1700" b="1" dirty="0" smtClean="0">
                <a:latin typeface="Trebuchet MS" panose="020B0603020202020204" pitchFamily="34" charset="0"/>
              </a:rPr>
              <a:t>ean </a:t>
            </a:r>
            <a:r>
              <a:rPr lang="en-GB" altLang="en-US" sz="1700" b="1" dirty="0">
                <a:latin typeface="Trebuchet MS" panose="020B0603020202020204" pitchFamily="34" charset="0"/>
              </a:rPr>
              <a:t>( average</a:t>
            </a:r>
            <a:r>
              <a:rPr lang="en-GB" altLang="en-US" sz="1700" b="1" dirty="0" smtClean="0">
                <a:latin typeface="Trebuchet MS" panose="020B0603020202020204" pitchFamily="34" charset="0"/>
              </a:rPr>
              <a:t>) -</a:t>
            </a:r>
            <a:r>
              <a:rPr lang="en-GB" altLang="en-US" sz="1700" dirty="0" smtClean="0">
                <a:latin typeface="Trebuchet MS" panose="020B0603020202020204" pitchFamily="34" charset="0"/>
              </a:rPr>
              <a:t> </a:t>
            </a:r>
            <a:r>
              <a:rPr lang="en-GB" altLang="en-US" sz="1700" dirty="0">
                <a:latin typeface="Trebuchet MS" panose="020B0603020202020204" pitchFamily="34" charset="0"/>
              </a:rPr>
              <a:t>3.4+3.8+3.2+4.9+3.9+2.9+3.2 = </a:t>
            </a:r>
            <a:r>
              <a:rPr lang="en-GB" altLang="en-US" sz="1700" dirty="0" smtClean="0">
                <a:latin typeface="Trebuchet MS" panose="020B0603020202020204" pitchFamily="34" charset="0"/>
              </a:rPr>
              <a:t>25.3 = 25.3/7 </a:t>
            </a:r>
            <a:r>
              <a:rPr lang="en-GB" altLang="en-US" sz="1700" dirty="0">
                <a:latin typeface="Trebuchet MS" panose="020B0603020202020204" pitchFamily="34" charset="0"/>
              </a:rPr>
              <a:t>= </a:t>
            </a:r>
            <a:r>
              <a:rPr lang="en-GB" altLang="en-US" sz="1700" b="1" dirty="0">
                <a:latin typeface="Trebuchet MS" panose="020B0603020202020204" pitchFamily="34" charset="0"/>
              </a:rPr>
              <a:t>3.6 magnitude</a:t>
            </a:r>
          </a:p>
          <a:p>
            <a:pPr>
              <a:spcAft>
                <a:spcPts val="900"/>
              </a:spcAft>
            </a:pPr>
            <a:r>
              <a:rPr lang="en-GB" altLang="en-US" sz="1700" b="1" dirty="0" smtClean="0">
                <a:latin typeface="Trebuchet MS" panose="020B0603020202020204" pitchFamily="34" charset="0"/>
              </a:rPr>
              <a:t>Median </a:t>
            </a:r>
            <a:r>
              <a:rPr lang="en-GB" altLang="en-US" sz="1700" b="1" dirty="0">
                <a:latin typeface="Trebuchet MS" panose="020B0603020202020204" pitchFamily="34" charset="0"/>
              </a:rPr>
              <a:t>- (values written low to </a:t>
            </a:r>
            <a:r>
              <a:rPr lang="en-GB" altLang="en-US" sz="1700" b="1" dirty="0" smtClean="0">
                <a:latin typeface="Trebuchet MS" panose="020B0603020202020204" pitchFamily="34" charset="0"/>
              </a:rPr>
              <a:t>high) - </a:t>
            </a:r>
            <a:r>
              <a:rPr lang="en-GB" altLang="en-US" sz="1700" dirty="0" smtClean="0">
                <a:latin typeface="Trebuchet MS" panose="020B0603020202020204" pitchFamily="34" charset="0"/>
              </a:rPr>
              <a:t>2.9</a:t>
            </a:r>
            <a:r>
              <a:rPr lang="en-GB" altLang="en-US" sz="1700" dirty="0">
                <a:latin typeface="Trebuchet MS" panose="020B0603020202020204" pitchFamily="34" charset="0"/>
              </a:rPr>
              <a:t>, 3.2, </a:t>
            </a:r>
            <a:r>
              <a:rPr lang="en-GB" altLang="en-US" sz="1700" dirty="0" smtClean="0">
                <a:latin typeface="Trebuchet MS" panose="020B0603020202020204" pitchFamily="34" charset="0"/>
              </a:rPr>
              <a:t>3.2,</a:t>
            </a:r>
            <a:r>
              <a:rPr lang="en-GB" altLang="en-US" sz="1700" b="1" dirty="0">
                <a:latin typeface="Trebuchet MS" panose="020B0603020202020204" pitchFamily="34" charset="0"/>
              </a:rPr>
              <a:t> </a:t>
            </a:r>
            <a:r>
              <a:rPr lang="en-GB" altLang="en-US" sz="1700" b="1" u="sng" dirty="0" smtClean="0">
                <a:latin typeface="Trebuchet MS" panose="020B0603020202020204" pitchFamily="34" charset="0"/>
              </a:rPr>
              <a:t>3.4</a:t>
            </a:r>
            <a:r>
              <a:rPr lang="en-GB" altLang="en-US" sz="1700" dirty="0">
                <a:latin typeface="Trebuchet MS" panose="020B0603020202020204" pitchFamily="34" charset="0"/>
              </a:rPr>
              <a:t>, 3.8, 3.9, </a:t>
            </a:r>
            <a:r>
              <a:rPr lang="en-GB" altLang="en-US" sz="1700" dirty="0" smtClean="0">
                <a:latin typeface="Trebuchet MS" panose="020B0603020202020204" pitchFamily="34" charset="0"/>
              </a:rPr>
              <a:t>4.9 </a:t>
            </a:r>
            <a:r>
              <a:rPr lang="en-GB" altLang="en-US" sz="1700" dirty="0">
                <a:latin typeface="Trebuchet MS" panose="020B0603020202020204" pitchFamily="34" charset="0"/>
              </a:rPr>
              <a:t>= </a:t>
            </a:r>
            <a:r>
              <a:rPr lang="en-GB" altLang="en-US" sz="1700" b="1" dirty="0">
                <a:latin typeface="Trebuchet MS" panose="020B0603020202020204" pitchFamily="34" charset="0"/>
              </a:rPr>
              <a:t>3.4 magnitude</a:t>
            </a:r>
          </a:p>
          <a:p>
            <a:pPr>
              <a:spcAft>
                <a:spcPts val="900"/>
              </a:spcAft>
            </a:pPr>
            <a:r>
              <a:rPr lang="en-GB" altLang="en-US" sz="1700" b="1" dirty="0" smtClean="0">
                <a:latin typeface="Trebuchet MS" panose="020B0603020202020204" pitchFamily="34" charset="0"/>
              </a:rPr>
              <a:t>Mode is a </a:t>
            </a:r>
            <a:r>
              <a:rPr lang="en-GB" altLang="en-US" sz="1700" b="1" dirty="0">
                <a:latin typeface="Trebuchet MS" panose="020B0603020202020204" pitchFamily="34" charset="0"/>
              </a:rPr>
              <a:t>3.2 magnitude </a:t>
            </a:r>
            <a:r>
              <a:rPr lang="en-GB" altLang="en-US" sz="1700" dirty="0">
                <a:latin typeface="Trebuchet MS" panose="020B0603020202020204" pitchFamily="34" charset="0"/>
              </a:rPr>
              <a:t>( it appears twice in the list, the others only appear once)</a:t>
            </a:r>
          </a:p>
          <a:p>
            <a:pPr>
              <a:spcAft>
                <a:spcPts val="900"/>
              </a:spcAft>
            </a:pPr>
            <a:r>
              <a:rPr lang="en-GB" altLang="en-US" sz="1700" b="1" dirty="0" smtClean="0">
                <a:latin typeface="Trebuchet MS" panose="020B0603020202020204" pitchFamily="34" charset="0"/>
              </a:rPr>
              <a:t>Range </a:t>
            </a:r>
            <a:r>
              <a:rPr lang="en-GB" altLang="en-US" sz="1700" dirty="0">
                <a:latin typeface="Trebuchet MS" panose="020B0603020202020204" pitchFamily="34" charset="0"/>
              </a:rPr>
              <a:t>- ( highest value minus the lowest) = 4.9 - 3.2 = </a:t>
            </a:r>
            <a:r>
              <a:rPr lang="en-GB" altLang="en-US" sz="1700" b="1" dirty="0">
                <a:latin typeface="Trebuchet MS" panose="020B0603020202020204" pitchFamily="34" charset="0"/>
              </a:rPr>
              <a:t>1.7 </a:t>
            </a:r>
            <a:r>
              <a:rPr lang="en-GB" altLang="en-US" sz="1700" b="1" dirty="0" smtClean="0">
                <a:latin typeface="Trebuchet MS" panose="020B0603020202020204" pitchFamily="34" charset="0"/>
              </a:rPr>
              <a:t>magnitude</a:t>
            </a:r>
            <a:endParaRPr lang="en-GB" altLang="en-US" sz="1700" b="1" dirty="0">
              <a:latin typeface="Trebuchet MS" panose="020B0603020202020204" pitchFamily="34" charset="0"/>
            </a:endParaRPr>
          </a:p>
        </p:txBody>
      </p:sp>
      <p:sp>
        <p:nvSpPr>
          <p:cNvPr id="5" name="Rectangle 2"/>
          <p:cNvSpPr txBox="1">
            <a:spLocks noChangeArrowheads="1"/>
          </p:cNvSpPr>
          <p:nvPr/>
        </p:nvSpPr>
        <p:spPr bwMode="auto">
          <a:xfrm>
            <a:off x="484778" y="364332"/>
            <a:ext cx="8174444" cy="1114238"/>
          </a:xfrm>
          <a:prstGeom prst="rect">
            <a:avLst/>
          </a:prstGeom>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buFontTx/>
            </a:pPr>
            <a:r>
              <a:rPr lang="en-GB" altLang="en-US" sz="3200" kern="0" dirty="0">
                <a:solidFill>
                  <a:schemeClr val="bg1"/>
                </a:solidFill>
                <a:latin typeface="Trebuchet MS" panose="020B0603020202020204" pitchFamily="34" charset="0"/>
              </a:rPr>
              <a:t>Worked example of mean, </a:t>
            </a:r>
            <a:r>
              <a:rPr lang="en-GB" altLang="en-US" sz="3200" kern="0" dirty="0" smtClean="0">
                <a:solidFill>
                  <a:schemeClr val="bg1"/>
                </a:solidFill>
                <a:latin typeface="Trebuchet MS" panose="020B0603020202020204" pitchFamily="34" charset="0"/>
              </a:rPr>
              <a:t/>
            </a:r>
            <a:br>
              <a:rPr lang="en-GB" altLang="en-US" sz="3200" kern="0" dirty="0" smtClean="0">
                <a:solidFill>
                  <a:schemeClr val="bg1"/>
                </a:solidFill>
                <a:latin typeface="Trebuchet MS" panose="020B0603020202020204" pitchFamily="34" charset="0"/>
              </a:rPr>
            </a:br>
            <a:r>
              <a:rPr lang="en-GB" altLang="en-US" sz="3200" kern="0" dirty="0" smtClean="0">
                <a:solidFill>
                  <a:schemeClr val="bg1"/>
                </a:solidFill>
                <a:latin typeface="Trebuchet MS" panose="020B0603020202020204" pitchFamily="34" charset="0"/>
              </a:rPr>
              <a:t>median</a:t>
            </a:r>
            <a:r>
              <a:rPr lang="en-GB" altLang="en-US" sz="3200" kern="0" dirty="0">
                <a:solidFill>
                  <a:schemeClr val="bg1"/>
                </a:solidFill>
                <a:latin typeface="Trebuchet MS" panose="020B0603020202020204" pitchFamily="34" charset="0"/>
              </a:rPr>
              <a:t>, mode, &amp; range </a:t>
            </a:r>
          </a:p>
        </p:txBody>
      </p:sp>
    </p:spTree>
  </p:cSld>
  <p:clrMapOvr>
    <a:masterClrMapping/>
  </p:clrMapOvr>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alt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alt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140</TotalTime>
  <Pages>0</Pages>
  <Words>1063</Words>
  <Characters>0</Characters>
  <Application>Microsoft Office PowerPoint</Application>
  <DocSecurity>0</DocSecurity>
  <PresentationFormat>On-screen Show (4:3)</PresentationFormat>
  <Lines>0</Lines>
  <Paragraphs>131</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your books, write a summary on the locations and strengths of the earthquakes you have researched in your enquiry. Use the grid below to plan to meet your target grade on this piece of work. </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Teachit, part of the AQA family</dc:creator>
  <cp:lastModifiedBy>Yasmin Gorle</cp:lastModifiedBy>
  <cp:revision>46</cp:revision>
  <dcterms:created xsi:type="dcterms:W3CDTF">2013-11-15T06:11:31Z</dcterms:created>
  <dcterms:modified xsi:type="dcterms:W3CDTF">2016-08-15T08:13:47Z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1033-9.1.0.4550</vt:lpwstr>
  </property>
</Properties>
</file>