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2" r:id="rId3"/>
    <p:sldId id="271" r:id="rId4"/>
    <p:sldId id="265" r:id="rId5"/>
    <p:sldId id="264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6" autoAdjust="0"/>
    <p:restoredTop sz="87626" autoAdjust="0"/>
  </p:normalViewPr>
  <p:slideViewPr>
    <p:cSldViewPr snapToGrid="0">
      <p:cViewPr varScale="1">
        <p:scale>
          <a:sx n="68" d="100"/>
          <a:sy n="68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40419-B0D4-4696-82CC-C455B610DB4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98DA4-B5CC-4515-9954-19711E98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3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enzhen#/media/File:China_edcp_location_map.sv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arly-stuff-li-wu-shenzhen-617022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henzhen_CBD_and_River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henzhen-building-model-818817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umanity-earth-globe-world-human-254788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Map used courtesy of Uwe </a:t>
            </a:r>
            <a:r>
              <a:rPr lang="en-GB" dirty="0" err="1" smtClean="0"/>
              <a:t>Dedering</a:t>
            </a:r>
            <a:r>
              <a:rPr lang="en-GB" dirty="0" smtClean="0"/>
              <a:t>, 2010 under a CC BY-SA 3.0 licence: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en.wikipedia.org/wiki/Shenzhen#/media/File:China_edcp_location_map.svg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 image is in the public domain</a:t>
            </a:r>
            <a:r>
              <a:rPr lang="en-GB" baseline="0" dirty="0" smtClean="0"/>
              <a:t> and freely available at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pixabay.com/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en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/early-stuff-li-wu-shenzhen-617022/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used courtesy of </a:t>
            </a:r>
            <a:r>
              <a:rPr lang="en-US" dirty="0" err="1" smtClean="0"/>
              <a:t>SSDPenguin</a:t>
            </a:r>
            <a:r>
              <a:rPr lang="en-US" dirty="0" smtClean="0"/>
              <a:t>, 2011 </a:t>
            </a:r>
            <a:r>
              <a:rPr lang="en-GB" dirty="0" smtClean="0"/>
              <a:t>under a CC BY-SA 3.0 licence: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commons.wikimedia.org/wiki/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File:Shenzhen_CBD_and_River.jpg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image is in the public domain</a:t>
            </a:r>
            <a:r>
              <a:rPr lang="en-GB" baseline="0" dirty="0" smtClean="0"/>
              <a:t> and freely available at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pixabay.com/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en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/shenzhen-building-model-818817/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image is in the public domain</a:t>
            </a:r>
            <a:r>
              <a:rPr lang="en-GB" baseline="0" dirty="0" smtClean="0"/>
              <a:t> and freely available at </a:t>
            </a:r>
            <a:r>
              <a:rPr lang="en-GB" dirty="0" smtClean="0">
                <a:hlinkClick r:id="rId3"/>
              </a:rPr>
              <a:t>pixabay.com/</a:t>
            </a:r>
            <a:r>
              <a:rPr lang="en-GB" dirty="0" err="1" smtClean="0">
                <a:hlinkClick r:id="rId3"/>
              </a:rPr>
              <a:t>en</a:t>
            </a:r>
            <a:r>
              <a:rPr lang="en-GB" dirty="0" smtClean="0">
                <a:hlinkClick r:id="rId3"/>
              </a:rPr>
              <a:t>/humanity-earth-globe-world-human-254788/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5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91518"/>
            <a:ext cx="9144000" cy="771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2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53303"/>
            <a:ext cx="91440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  <a:spcAft>
                <a:spcPts val="0"/>
              </a:spcAft>
            </a:pPr>
            <a:r>
              <a:rPr lang="en-GB" sz="1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2016 AQA. Created by Teachit for AQA.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8060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4"/>
          <p:cNvSpPr txBox="1">
            <a:spLocks/>
          </p:cNvSpPr>
          <p:nvPr/>
        </p:nvSpPr>
        <p:spPr>
          <a:xfrm>
            <a:off x="7080996" y="5782235"/>
            <a:ext cx="2057400" cy="3092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E965D10-87EA-42FC-A04B-873CEE6BCBB4}" type="slidenum">
              <a:rPr lang="en-GB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04" y="6254472"/>
            <a:ext cx="1259840" cy="50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17" y="1223158"/>
            <a:ext cx="4892903" cy="389425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4130" y="356259"/>
            <a:ext cx="421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Urban Growth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 rot="8399240">
            <a:off x="7393017" y="4493732"/>
            <a:ext cx="510287" cy="124736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8133" y="1223158"/>
            <a:ext cx="3552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  <a:cs typeface="Arial" panose="020B0604020202020204" pitchFamily="34" charset="0"/>
              </a:rPr>
              <a:t>Shenzhen is located in the Pearl River Delta of </a:t>
            </a:r>
            <a:r>
              <a:rPr lang="en-GB" dirty="0" smtClean="0">
                <a:latin typeface="+mj-lt"/>
                <a:cs typeface="Arial" panose="020B0604020202020204" pitchFamily="34" charset="0"/>
              </a:rPr>
              <a:t>south-eastern </a:t>
            </a:r>
            <a:r>
              <a:rPr lang="en-GB" dirty="0">
                <a:latin typeface="+mj-lt"/>
                <a:cs typeface="Arial" panose="020B0604020202020204" pitchFamily="34" charset="0"/>
              </a:rPr>
              <a:t>China, bordering Hong Kong to the south.</a:t>
            </a:r>
          </a:p>
          <a:p>
            <a:endParaRPr lang="en-GB" dirty="0">
              <a:latin typeface="+mj-lt"/>
              <a:cs typeface="Arial" panose="020B0604020202020204" pitchFamily="34" charset="0"/>
            </a:endParaRPr>
          </a:p>
          <a:p>
            <a:r>
              <a:rPr lang="en-GB" dirty="0">
                <a:latin typeface="+mj-lt"/>
                <a:cs typeface="Arial" panose="020B0604020202020204" pitchFamily="34" charset="0"/>
              </a:rPr>
              <a:t>In 1950, the small fishing village of Shenzhen in south-east China had 3,148 inhabitants.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130" y="356259"/>
            <a:ext cx="421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Urban Growth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93" y="1288925"/>
            <a:ext cx="4551808" cy="381563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134" y="1223158"/>
            <a:ext cx="3489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  <a:cs typeface="Arial" panose="020B0604020202020204" pitchFamily="34" charset="0"/>
              </a:rPr>
              <a:t>Shenzhen is located in the Pearl River Delta of </a:t>
            </a:r>
            <a:r>
              <a:rPr lang="en-GB" dirty="0" smtClean="0">
                <a:latin typeface="+mj-lt"/>
                <a:cs typeface="Arial" panose="020B0604020202020204" pitchFamily="34" charset="0"/>
              </a:rPr>
              <a:t>south-eastern </a:t>
            </a:r>
            <a:r>
              <a:rPr lang="en-GB" dirty="0">
                <a:latin typeface="+mj-lt"/>
                <a:cs typeface="Arial" panose="020B0604020202020204" pitchFamily="34" charset="0"/>
              </a:rPr>
              <a:t>China, bordering Hong Kong to the south.</a:t>
            </a:r>
          </a:p>
          <a:p>
            <a:endParaRPr lang="en-GB" dirty="0">
              <a:latin typeface="+mj-lt"/>
              <a:cs typeface="Arial" panose="020B0604020202020204" pitchFamily="34" charset="0"/>
            </a:endParaRPr>
          </a:p>
          <a:p>
            <a:r>
              <a:rPr lang="en-GB" dirty="0">
                <a:latin typeface="+mj-lt"/>
                <a:cs typeface="Arial" panose="020B0604020202020204" pitchFamily="34" charset="0"/>
              </a:rPr>
              <a:t>In 1950, the small fishing village of Shenzhen in south-east China had 3,148 inhabitants.</a:t>
            </a:r>
          </a:p>
          <a:p>
            <a:endParaRPr lang="en-GB" dirty="0">
              <a:latin typeface="+mj-lt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1995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the population had grown to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2.39 million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!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38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130" y="356259"/>
            <a:ext cx="421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Urban Growth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82" y="1346479"/>
            <a:ext cx="4672642" cy="350686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134" y="1223158"/>
            <a:ext cx="34704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  <a:cs typeface="Arial" panose="020B0604020202020204" pitchFamily="34" charset="0"/>
              </a:rPr>
              <a:t>Shenzhen is located in the Pearl River Delta of </a:t>
            </a:r>
            <a:r>
              <a:rPr lang="en-GB" dirty="0" smtClean="0">
                <a:latin typeface="+mj-lt"/>
                <a:cs typeface="Arial" panose="020B0604020202020204" pitchFamily="34" charset="0"/>
              </a:rPr>
              <a:t>south-eastern </a:t>
            </a:r>
            <a:r>
              <a:rPr lang="en-GB" dirty="0">
                <a:latin typeface="+mj-lt"/>
                <a:cs typeface="Arial" panose="020B0604020202020204" pitchFamily="34" charset="0"/>
              </a:rPr>
              <a:t>China, bordering Hong Kong to the south.</a:t>
            </a:r>
          </a:p>
          <a:p>
            <a:endParaRPr lang="en-GB" dirty="0">
              <a:latin typeface="+mj-lt"/>
              <a:cs typeface="Arial" panose="020B0604020202020204" pitchFamily="34" charset="0"/>
            </a:endParaRPr>
          </a:p>
          <a:p>
            <a:r>
              <a:rPr lang="en-GB" dirty="0">
                <a:latin typeface="+mj-lt"/>
                <a:cs typeface="Arial" panose="020B0604020202020204" pitchFamily="34" charset="0"/>
              </a:rPr>
              <a:t>In 1950, the small fishing village of Shenzhen in south-east China had 3,148 inhabitants.</a:t>
            </a:r>
          </a:p>
          <a:p>
            <a:endParaRPr lang="en-GB" dirty="0">
              <a:latin typeface="+mj-lt"/>
              <a:cs typeface="Arial" panose="020B0604020202020204" pitchFamily="34" charset="0"/>
            </a:endParaRPr>
          </a:p>
          <a:p>
            <a:r>
              <a:rPr lang="en-GB" dirty="0">
                <a:latin typeface="+mj-lt"/>
                <a:cs typeface="Arial" panose="020B0604020202020204" pitchFamily="34" charset="0"/>
              </a:rPr>
              <a:t>In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1995</a:t>
            </a:r>
            <a:r>
              <a:rPr lang="en-GB" dirty="0">
                <a:latin typeface="+mj-lt"/>
                <a:cs typeface="Arial" panose="020B0604020202020204" pitchFamily="34" charset="0"/>
              </a:rPr>
              <a:t>, the population had grown to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2.39 million</a:t>
            </a:r>
            <a:r>
              <a:rPr lang="en-GB" dirty="0">
                <a:latin typeface="+mj-lt"/>
                <a:cs typeface="Arial" panose="020B0604020202020204" pitchFamily="34" charset="0"/>
              </a:rPr>
              <a:t>!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2000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it was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6.55 million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38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130" y="356260"/>
            <a:ext cx="421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Growth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135" y="1223158"/>
            <a:ext cx="347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  <a:cs typeface="Arial" panose="020B0604020202020204" pitchFamily="34" charset="0"/>
              </a:rPr>
              <a:t>Shenzhen is located in the Pearl River Delta of </a:t>
            </a:r>
            <a:r>
              <a:rPr lang="en-GB" dirty="0" smtClean="0">
                <a:latin typeface="+mj-lt"/>
                <a:cs typeface="Arial" panose="020B0604020202020204" pitchFamily="34" charset="0"/>
              </a:rPr>
              <a:t>south-eastern </a:t>
            </a:r>
            <a:r>
              <a:rPr lang="en-GB" dirty="0">
                <a:latin typeface="+mj-lt"/>
                <a:cs typeface="Arial" panose="020B0604020202020204" pitchFamily="34" charset="0"/>
              </a:rPr>
              <a:t>China, bordering Hong Kong to the south.</a:t>
            </a:r>
          </a:p>
          <a:p>
            <a:endParaRPr lang="en-GB" dirty="0">
              <a:latin typeface="+mj-lt"/>
              <a:cs typeface="Arial" panose="020B0604020202020204" pitchFamily="34" charset="0"/>
            </a:endParaRPr>
          </a:p>
          <a:p>
            <a:r>
              <a:rPr lang="en-GB" dirty="0">
                <a:latin typeface="+mj-lt"/>
                <a:cs typeface="Arial" panose="020B0604020202020204" pitchFamily="34" charset="0"/>
              </a:rPr>
              <a:t>In 1950, the small fishing village of Shenzhen in south-east China had 3,148 inhabitants.</a:t>
            </a:r>
          </a:p>
          <a:p>
            <a:endParaRPr lang="en-GB" dirty="0">
              <a:latin typeface="+mj-lt"/>
              <a:cs typeface="Arial" panose="020B0604020202020204" pitchFamily="34" charset="0"/>
            </a:endParaRPr>
          </a:p>
          <a:p>
            <a:r>
              <a:rPr lang="en-GB" dirty="0">
                <a:latin typeface="+mj-lt"/>
                <a:cs typeface="Arial" panose="020B0604020202020204" pitchFamily="34" charset="0"/>
              </a:rPr>
              <a:t>In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1995</a:t>
            </a:r>
            <a:r>
              <a:rPr lang="en-GB" dirty="0">
                <a:latin typeface="+mj-lt"/>
                <a:cs typeface="Arial" panose="020B0604020202020204" pitchFamily="34" charset="0"/>
              </a:rPr>
              <a:t>, the population had grown to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2.39 million</a:t>
            </a:r>
            <a:r>
              <a:rPr lang="en-GB" dirty="0">
                <a:latin typeface="+mj-lt"/>
                <a:cs typeface="Arial" panose="020B0604020202020204" pitchFamily="34" charset="0"/>
              </a:rPr>
              <a:t>!</a:t>
            </a:r>
          </a:p>
          <a:p>
            <a:endParaRPr lang="en-GB" dirty="0">
              <a:latin typeface="+mj-lt"/>
              <a:cs typeface="Arial" panose="020B0604020202020204" pitchFamily="34" charset="0"/>
            </a:endParaRPr>
          </a:p>
          <a:p>
            <a:r>
              <a:rPr lang="en-GB" dirty="0">
                <a:latin typeface="+mj-lt"/>
                <a:cs typeface="Arial" panose="020B0604020202020204" pitchFamily="34" charset="0"/>
              </a:rPr>
              <a:t>In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2000</a:t>
            </a:r>
            <a:r>
              <a:rPr lang="en-GB" dirty="0">
                <a:latin typeface="+mj-lt"/>
                <a:cs typeface="Arial" panose="020B0604020202020204" pitchFamily="34" charset="0"/>
              </a:rPr>
              <a:t>, it was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6.55 million</a:t>
            </a:r>
            <a:r>
              <a:rPr lang="en-GB" dirty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+mj-lt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By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2025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the UN predicts, that number will exceed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12 million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en-GB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13" y="1312001"/>
            <a:ext cx="4834144" cy="3217909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9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130" y="356260"/>
            <a:ext cx="421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Urban Growth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782" y="1223158"/>
            <a:ext cx="742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  <a:cs typeface="Arial" panose="020B0604020202020204" pitchFamily="34" charset="0"/>
              </a:rPr>
              <a:t>The rapid urban growth of Shenzhen is unusual but it is </a:t>
            </a:r>
            <a:r>
              <a:rPr lang="en-GB" sz="2000" b="1" dirty="0">
                <a:latin typeface="+mj-lt"/>
                <a:cs typeface="Arial" panose="020B0604020202020204" pitchFamily="34" charset="0"/>
              </a:rPr>
              <a:t>not </a:t>
            </a:r>
            <a:r>
              <a:rPr lang="en-GB" sz="2000" b="1" dirty="0" smtClean="0">
                <a:latin typeface="+mj-lt"/>
                <a:cs typeface="Arial" panose="020B0604020202020204" pitchFamily="34" charset="0"/>
              </a:rPr>
              <a:t>unique</a:t>
            </a:r>
            <a:r>
              <a:rPr lang="en-GB" sz="2000" dirty="0" smtClean="0">
                <a:latin typeface="+mj-lt"/>
                <a:cs typeface="Arial" panose="020B0604020202020204" pitchFamily="34" charset="0"/>
              </a:rPr>
              <a:t>.</a:t>
            </a:r>
            <a:endParaRPr lang="en-GB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34" y="1772080"/>
            <a:ext cx="4839133" cy="311742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0338" y="4889500"/>
            <a:ext cx="73033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  <a:cs typeface="Arial" panose="020B0604020202020204" pitchFamily="34" charset="0"/>
              </a:rPr>
              <a:t>A useful way of understanding urban growth is to investigate the increase in the number of people every hour in selected cities.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89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329" y="356259"/>
            <a:ext cx="544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Urban growth per hour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68991"/>
              </p:ext>
            </p:extLst>
          </p:nvPr>
        </p:nvGraphicFramePr>
        <p:xfrm>
          <a:off x="860500" y="1006939"/>
          <a:ext cx="6948000" cy="4931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8343"/>
                <a:gridCol w="3509657"/>
              </a:tblGrid>
              <a:tr h="421319"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City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GB" sz="18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Increase (in people per hour)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Berlin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Delhi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Dhaka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Hong Kong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Istanbul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Jakarta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Johannesburg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Kinshasa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Kolkata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Lagos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London</a:t>
                      </a:r>
                      <a:endParaRPr lang="en-US" sz="1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Manila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Mexico City</a:t>
                      </a:r>
                      <a:endParaRPr lang="en-US" sz="1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Mumbai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New York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Rio de Janeiro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Sao Paulo</a:t>
                      </a:r>
                      <a:endParaRPr lang="en-US" sz="1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Shanghai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Shenzhen</a:t>
                      </a:r>
                      <a:endParaRPr lang="en-US" sz="1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34">
                <a:tc>
                  <a:txBody>
                    <a:bodyPr/>
                    <a:lstStyle/>
                    <a:p>
                      <a:pPr marL="108000" lvl="0" algn="l" rtl="0" fontAlgn="ctr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Tokyo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L="8733" marR="8733" marT="8733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4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130" y="356259"/>
            <a:ext cx="421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 few questions…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267" y="1223158"/>
            <a:ext cx="767145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50000"/>
              </a:lnSpc>
              <a:spcAft>
                <a:spcPts val="1200"/>
              </a:spcAft>
              <a:buFontTx/>
              <a:buAutoNum type="arabicPeriod"/>
            </a:pPr>
            <a:r>
              <a:rPr lang="en-GB" dirty="0">
                <a:latin typeface="+mj-lt"/>
                <a:cs typeface="Arial" panose="020B0604020202020204" pitchFamily="34" charset="0"/>
              </a:rPr>
              <a:t>Which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cities</a:t>
            </a:r>
            <a:r>
              <a:rPr lang="en-GB" dirty="0">
                <a:latin typeface="+mj-lt"/>
                <a:cs typeface="Arial" panose="020B0604020202020204" pitchFamily="34" charset="0"/>
              </a:rPr>
              <a:t> are experiencing the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greatest urban growth</a:t>
            </a:r>
            <a:r>
              <a:rPr lang="en-GB" dirty="0">
                <a:latin typeface="+mj-lt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250000"/>
              </a:lnSpc>
              <a:spcAft>
                <a:spcPts val="1200"/>
              </a:spcAft>
              <a:buFontTx/>
              <a:buAutoNum type="arabicPeriod"/>
            </a:pPr>
            <a:r>
              <a:rPr lang="en-GB" dirty="0">
                <a:latin typeface="+mj-lt"/>
                <a:cs typeface="Arial" panose="020B0604020202020204" pitchFamily="34" charset="0"/>
              </a:rPr>
              <a:t>How does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Jakarta</a:t>
            </a:r>
            <a:r>
              <a:rPr lang="en-GB" dirty="0">
                <a:latin typeface="+mj-lt"/>
                <a:cs typeface="Arial" panose="020B0604020202020204" pitchFamily="34" charset="0"/>
              </a:rPr>
              <a:t> compare with the other cities listed?    </a:t>
            </a:r>
          </a:p>
          <a:p>
            <a:pPr marL="342900" indent="-342900" algn="just">
              <a:lnSpc>
                <a:spcPct val="250000"/>
              </a:lnSpc>
              <a:spcAft>
                <a:spcPts val="1200"/>
              </a:spcAft>
              <a:buFontTx/>
              <a:buAutoNum type="arabicPeriod"/>
            </a:pPr>
            <a:r>
              <a:rPr lang="en-GB" dirty="0">
                <a:latin typeface="+mj-lt"/>
                <a:cs typeface="Arial" panose="020B0604020202020204" pitchFamily="34" charset="0"/>
              </a:rPr>
              <a:t>What is happening in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Tokyo</a:t>
            </a:r>
            <a:r>
              <a:rPr lang="en-GB" dirty="0">
                <a:latin typeface="+mj-lt"/>
                <a:cs typeface="Arial" panose="020B0604020202020204" pitchFamily="34" charset="0"/>
              </a:rPr>
              <a:t>?  </a:t>
            </a:r>
          </a:p>
          <a:p>
            <a:pPr marL="342900" indent="-342900" algn="just">
              <a:lnSpc>
                <a:spcPct val="200000"/>
              </a:lnSpc>
              <a:spcAft>
                <a:spcPts val="1200"/>
              </a:spcAft>
              <a:buFontTx/>
              <a:buAutoNum type="arabicPeriod"/>
            </a:pPr>
            <a:r>
              <a:rPr lang="en-GB" dirty="0">
                <a:latin typeface="+mj-lt"/>
                <a:cs typeface="Arial" panose="020B0604020202020204" pitchFamily="34" charset="0"/>
              </a:rPr>
              <a:t>Does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urban growth </a:t>
            </a:r>
            <a:r>
              <a:rPr lang="en-GB" dirty="0">
                <a:latin typeface="+mj-lt"/>
                <a:cs typeface="Arial" panose="020B0604020202020204" pitchFamily="34" charset="0"/>
              </a:rPr>
              <a:t>appear to be concentrated in a </a:t>
            </a:r>
            <a:r>
              <a:rPr lang="en-GB" b="1" dirty="0">
                <a:latin typeface="+mj-lt"/>
                <a:cs typeface="Arial" panose="020B0604020202020204" pitchFamily="34" charset="0"/>
              </a:rPr>
              <a:t>particular part of the world</a:t>
            </a:r>
            <a:r>
              <a:rPr lang="en-GB" dirty="0">
                <a:latin typeface="+mj-lt"/>
                <a:cs typeface="Arial" panose="020B0604020202020204" pitchFamily="34" charset="0"/>
              </a:rPr>
              <a:t>?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 rot="894427">
            <a:off x="7554776" y="508718"/>
            <a:ext cx="1305772" cy="920962"/>
          </a:xfrm>
          <a:prstGeom prst="cloudCallout">
            <a:avLst>
              <a:gd name="adj1" fmla="val -38133"/>
              <a:gd name="adj2" fmla="val 87801"/>
            </a:avLst>
          </a:prstGeom>
          <a:noFill/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269" y="273132"/>
            <a:ext cx="7588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Urban growth does appear to be concentrated in areas of the world!</a:t>
            </a:r>
            <a:endParaRPr lang="en-GB" sz="28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268" y="1223158"/>
            <a:ext cx="256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580810"/>
              </p:ext>
            </p:extLst>
          </p:nvPr>
        </p:nvGraphicFramePr>
        <p:xfrm>
          <a:off x="1211438" y="1407824"/>
          <a:ext cx="6447994" cy="420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997"/>
                <a:gridCol w="3223997"/>
              </a:tblGrid>
              <a:tr h="466671"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Urban growth per hour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66671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Continent</a:t>
                      </a:r>
                      <a:endParaRPr lang="en-GB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GB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 of cities</a:t>
                      </a:r>
                      <a:endParaRPr lang="en-GB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67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North America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667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South America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67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Europe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667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Africa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67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Asia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11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667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Oceania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67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Antarctica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8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werPoint_grey">
  <a:themeElements>
    <a:clrScheme name="Teachit Geography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5D4"/>
      </a:accent1>
      <a:accent2>
        <a:srgbClr val="75B746"/>
      </a:accent2>
      <a:accent3>
        <a:srgbClr val="707075"/>
      </a:accent3>
      <a:accent4>
        <a:srgbClr val="9D9D9C"/>
      </a:accent4>
      <a:accent5>
        <a:srgbClr val="C5DB8C"/>
      </a:accent5>
      <a:accent6>
        <a:srgbClr val="A8C3D5"/>
      </a:accent6>
      <a:hlink>
        <a:srgbClr val="0095D4"/>
      </a:hlink>
      <a:folHlink>
        <a:srgbClr val="70AD47"/>
      </a:folHlink>
    </a:clrScheme>
    <a:fontScheme name="Custom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FE8C4DD4-DA46-41F7-8808-EB2255EDFC29}" vid="{C3E5D2BD-14E9-4DBB-AD6E-FEDBDF6165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PowerPoint_grey</Template>
  <TotalTime>95</TotalTime>
  <Words>287</Words>
  <Application>Microsoft Office PowerPoint</Application>
  <PresentationFormat>On-screen Show (4:3)</PresentationFormat>
  <Paragraphs>112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 PowerPoint_grey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Teachit, part of the AQA family</dc:creator>
  <cp:lastModifiedBy>Sam Bailey</cp:lastModifiedBy>
  <cp:revision>12</cp:revision>
  <dcterms:created xsi:type="dcterms:W3CDTF">2016-07-11T10:18:31Z</dcterms:created>
  <dcterms:modified xsi:type="dcterms:W3CDTF">2016-10-19T11:18:36Z</dcterms:modified>
</cp:coreProperties>
</file>