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3309" autoAdjust="0"/>
  </p:normalViewPr>
  <p:slideViewPr>
    <p:cSldViewPr snapToGrid="0">
      <p:cViewPr varScale="1">
        <p:scale>
          <a:sx n="65" d="100"/>
          <a:sy n="65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new-york-skyline-manhattan-hudson-540807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aerail-view-of-city-buildings-24934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Domain. Image free for commercial</a:t>
            </a:r>
            <a:r>
              <a:rPr lang="en-GB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use. No attribution required.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pixabay.com/</a:t>
            </a:r>
            <a:r>
              <a:rPr lang="en-GB" sz="1100" u="sng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en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/new-york-skyline-manhattan-hudson-540807/</a:t>
            </a:r>
            <a:endParaRPr lang="en-GB" sz="11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GB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Domain. Image free for commercial</a:t>
            </a:r>
            <a:r>
              <a:rPr lang="en-GB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use. No attribution required.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www.pexels.com/photo/aerail-view-of-city-buildings-24934/</a:t>
            </a:r>
            <a:endParaRPr lang="en-GB" sz="11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1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91518"/>
            <a:ext cx="9144000" cy="77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53303"/>
            <a:ext cx="9144000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2016 AQA. Created by Teachit for AQA.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8060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4"/>
          <p:cNvSpPr txBox="1">
            <a:spLocks/>
          </p:cNvSpPr>
          <p:nvPr/>
        </p:nvSpPr>
        <p:spPr>
          <a:xfrm>
            <a:off x="7080996" y="5782235"/>
            <a:ext cx="2057400" cy="3092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E965D10-87EA-42FC-A04B-873CEE6BCBB4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704" y="6254472"/>
            <a:ext cx="1259840" cy="5041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51145" y="288099"/>
            <a:ext cx="8041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The growth of world cities</a:t>
            </a:r>
            <a:endParaRPr lang="en-GB" sz="4800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050" name="Picture 2" descr="New York, Skyline, Manhattan, Hudson, Skyscraper, Urb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446" y="1367579"/>
            <a:ext cx="6729108" cy="44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464" y="801666"/>
            <a:ext cx="82170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Arial" panose="020B0604020202020204" pitchFamily="34" charset="0"/>
              </a:rPr>
              <a:t>Urbanisation is the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 proportion or percentage </a:t>
            </a:r>
            <a:r>
              <a:rPr lang="en-GB" dirty="0">
                <a:latin typeface="+mj-lt"/>
                <a:cs typeface="Arial" panose="020B0604020202020204" pitchFamily="34" charset="0"/>
              </a:rPr>
              <a:t>of people living in towns and cities.</a:t>
            </a:r>
          </a:p>
          <a:p>
            <a:endParaRPr lang="en-GB" dirty="0"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1800</a:t>
            </a:r>
            <a:r>
              <a:rPr lang="en-GB" dirty="0">
                <a:latin typeface="+mj-lt"/>
                <a:cs typeface="Arial" panose="020B0604020202020204" pitchFamily="34" charset="0"/>
              </a:rPr>
              <a:t>, only about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3% </a:t>
            </a:r>
            <a:r>
              <a:rPr lang="en-GB" dirty="0">
                <a:latin typeface="+mj-lt"/>
                <a:cs typeface="Arial" panose="020B0604020202020204" pitchFamily="34" charset="0"/>
              </a:rPr>
              <a:t>of the world’s population lived in urban areas.</a:t>
            </a:r>
            <a:endParaRPr lang="en-US" dirty="0"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1950</a:t>
            </a:r>
            <a:r>
              <a:rPr lang="en-GB" dirty="0">
                <a:latin typeface="+mj-lt"/>
                <a:cs typeface="Arial" panose="020B0604020202020204" pitchFamily="34" charset="0"/>
              </a:rPr>
              <a:t>, about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30%</a:t>
            </a:r>
            <a:r>
              <a:rPr lang="en-GB" dirty="0">
                <a:latin typeface="+mj-lt"/>
                <a:cs typeface="Arial" panose="020B0604020202020204" pitchFamily="34" charset="0"/>
              </a:rPr>
              <a:t> of the world’s population lived in urban areas.</a:t>
            </a:r>
            <a:endParaRPr lang="en-US" dirty="0"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2008</a:t>
            </a:r>
            <a:r>
              <a:rPr lang="en-GB" dirty="0">
                <a:latin typeface="+mj-lt"/>
                <a:cs typeface="Arial" panose="020B0604020202020204" pitchFamily="34" charset="0"/>
              </a:rPr>
              <a:t>, the UN estimated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half</a:t>
            </a:r>
            <a:r>
              <a:rPr lang="en-GB" dirty="0">
                <a:latin typeface="+mj-lt"/>
                <a:cs typeface="Arial" panose="020B0604020202020204" pitchFamily="34" charset="0"/>
              </a:rPr>
              <a:t> of the world’s population lived in urban areas.</a:t>
            </a:r>
            <a:endParaRPr lang="en-US" dirty="0">
              <a:latin typeface="+mj-lt"/>
              <a:cs typeface="Arial" panose="020B0604020202020204" pitchFamily="34" charset="0"/>
            </a:endParaRPr>
          </a:p>
          <a:p>
            <a:pPr lvl="0"/>
            <a:endParaRPr lang="en-US" dirty="0">
              <a:latin typeface="+mj-lt"/>
              <a:cs typeface="Arial" panose="020B0604020202020204" pitchFamily="34" charset="0"/>
            </a:endParaRPr>
          </a:p>
          <a:p>
            <a:r>
              <a:rPr lang="en-GB" dirty="0">
                <a:latin typeface="+mj-lt"/>
                <a:cs typeface="Arial" panose="020B0604020202020204" pitchFamily="34" charset="0"/>
              </a:rPr>
              <a:t>Urbanisation has resulted in more and more, larger and larger cities around the world.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543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746" y="518984"/>
            <a:ext cx="809779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latin typeface="+mj-lt"/>
                <a:cs typeface="Arial" panose="020B0604020202020204" pitchFamily="34" charset="0"/>
              </a:rPr>
              <a:t>There has been a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growth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 of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very large cities 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with a population of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more than 1 million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.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+mj-lt"/>
                <a:cs typeface="Arial" panose="020B0604020202020204" pitchFamily="34" charset="0"/>
              </a:rPr>
              <a:t>In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1850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, there were only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2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 millionaire cities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, namely London and Paris.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+mj-lt"/>
                <a:cs typeface="Arial" panose="020B0604020202020204" pitchFamily="34" charset="0"/>
              </a:rPr>
              <a:t>In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1950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, there were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83 millionaire cities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+mj-lt"/>
                <a:cs typeface="Arial" panose="020B0604020202020204" pitchFamily="34" charset="0"/>
              </a:rPr>
              <a:t>In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2015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, there were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approximately 500 millionaire cities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.  </a:t>
            </a:r>
            <a:endParaRPr lang="en-GB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7721" y="3908492"/>
            <a:ext cx="7728558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Use a software application, such as Excel, to produce a bar graph to show how the number of millionaire cities has changed over time.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530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717" y="729245"/>
            <a:ext cx="7647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has been a change in the location and distribution of millionaire cities: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Before 1950, many millionaire cities were found in MEDCs and temperate latitudes north of the Equator.  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83080" y="2458860"/>
            <a:ext cx="2561569" cy="29546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the names and locations of the world’s 15 largest cities of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028" name="Picture 4" descr="Aerail View of City Build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704" y="2483571"/>
            <a:ext cx="4478055" cy="298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59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93" y="438411"/>
            <a:ext cx="809181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latin typeface="+mj-lt"/>
                <a:cs typeface="Arial" panose="020B0604020202020204" pitchFamily="34" charset="0"/>
              </a:rPr>
              <a:t>The world now also has </a:t>
            </a:r>
            <a:r>
              <a:rPr lang="en-GB" sz="2000" b="1" dirty="0" smtClean="0">
                <a:latin typeface="+mj-lt"/>
                <a:cs typeface="Arial" panose="020B0604020202020204" pitchFamily="34" charset="0"/>
              </a:rPr>
              <a:t>megacities. These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are cities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with a population i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n excess of 10 million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1950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there were only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three megacities 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in the world: London, New York and Tokyo.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2014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there were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28 megacities 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worldwide:</a:t>
            </a:r>
          </a:p>
          <a:p>
            <a:pPr lvl="1" algn="just"/>
            <a:r>
              <a:rPr lang="en-GB" sz="2000" b="1" dirty="0">
                <a:latin typeface="+mj-lt"/>
                <a:cs typeface="Arial" panose="020B0604020202020204" pitchFamily="34" charset="0"/>
              </a:rPr>
              <a:t>16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Asia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4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South America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each 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Africa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and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Europe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and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North America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.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Arial" panose="020B0604020202020204" pitchFamily="34" charset="0"/>
              </a:rPr>
              <a:t>By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2030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the world is projected to have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41 megacities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. 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5611" y="4193285"/>
            <a:ext cx="7352778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Write a sentence to describe the changing location of the world’s megacities.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089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953" y="323899"/>
            <a:ext cx="7009879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True or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false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b="1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dirty="0">
                <a:latin typeface="+mj-lt"/>
                <a:cs typeface="Arial" panose="020B0604020202020204" pitchFamily="34" charset="0"/>
              </a:rPr>
              <a:t>There has been a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change</a:t>
            </a:r>
            <a:r>
              <a:rPr lang="en-GB" dirty="0">
                <a:latin typeface="+mj-lt"/>
                <a:cs typeface="Arial" panose="020B0604020202020204" pitchFamily="34" charset="0"/>
              </a:rPr>
              <a:t> in the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location and distribution of large cities since 1850.	</a:t>
            </a:r>
            <a:endParaRPr lang="en-GB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GB" b="1" dirty="0">
                <a:latin typeface="+mj-lt"/>
                <a:cs typeface="Arial" panose="020B0604020202020204" pitchFamily="34" charset="0"/>
              </a:rPr>
              <a:t>				</a:t>
            </a:r>
            <a:endParaRPr lang="en-GB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1970</a:t>
            </a:r>
            <a:r>
              <a:rPr lang="en-GB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half of the world’s ten largest cities </a:t>
            </a:r>
            <a:r>
              <a:rPr lang="en-GB" dirty="0">
                <a:latin typeface="+mj-lt"/>
                <a:cs typeface="Arial" panose="020B0604020202020204" pitchFamily="34" charset="0"/>
              </a:rPr>
              <a:t>were found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in</a:t>
            </a:r>
            <a:r>
              <a:rPr lang="en-GB" dirty="0">
                <a:latin typeface="+mj-lt"/>
                <a:cs typeface="Arial" panose="020B0604020202020204" pitchFamily="34" charset="0"/>
              </a:rPr>
              <a:t> the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MEDCs</a:t>
            </a:r>
            <a:r>
              <a:rPr lang="en-GB" dirty="0">
                <a:latin typeface="+mj-lt"/>
                <a:cs typeface="Arial" panose="020B0604020202020204" pitchFamily="34" charset="0"/>
              </a:rPr>
              <a:t> of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North America </a:t>
            </a:r>
            <a:r>
              <a:rPr lang="en-GB" dirty="0">
                <a:latin typeface="+mj-lt"/>
                <a:cs typeface="Arial" panose="020B0604020202020204" pitchFamily="34" charset="0"/>
              </a:rPr>
              <a:t>and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Europe</a:t>
            </a:r>
            <a:r>
              <a:rPr lang="en-GB" dirty="0">
                <a:latin typeface="+mj-lt"/>
                <a:cs typeface="Arial" panose="020B0604020202020204" pitchFamily="34" charset="0"/>
              </a:rPr>
              <a:t>.	</a:t>
            </a:r>
            <a:endParaRPr lang="en-GB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+mj-lt"/>
                <a:cs typeface="Arial" panose="020B0604020202020204" pitchFamily="34" charset="0"/>
              </a:rPr>
              <a:t>		</a:t>
            </a:r>
          </a:p>
          <a:p>
            <a:pPr algn="just">
              <a:lnSpc>
                <a:spcPct val="150000"/>
              </a:lnSpc>
            </a:pPr>
            <a:r>
              <a:rPr lang="en-GB" dirty="0">
                <a:latin typeface="+mj-lt"/>
                <a:cs typeface="Arial" panose="020B0604020202020204" pitchFamily="34" charset="0"/>
              </a:rPr>
              <a:t>By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2000</a:t>
            </a:r>
            <a:r>
              <a:rPr lang="en-GB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15 of the 19 world’s largest cities</a:t>
            </a:r>
            <a:r>
              <a:rPr lang="en-GB" dirty="0">
                <a:latin typeface="+mj-lt"/>
                <a:cs typeface="Arial" panose="020B0604020202020204" pitchFamily="34" charset="0"/>
              </a:rPr>
              <a:t> were found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in</a:t>
            </a:r>
            <a:r>
              <a:rPr lang="en-GB" dirty="0">
                <a:latin typeface="+mj-lt"/>
                <a:cs typeface="Arial" panose="020B0604020202020204" pitchFamily="34" charset="0"/>
              </a:rPr>
              <a:t> the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LEDCs</a:t>
            </a:r>
            <a:r>
              <a:rPr lang="en-GB" dirty="0">
                <a:latin typeface="+mj-lt"/>
                <a:cs typeface="Arial" panose="020B0604020202020204" pitchFamily="34" charset="0"/>
              </a:rPr>
              <a:t> of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Africa</a:t>
            </a:r>
            <a:r>
              <a:rPr lang="en-GB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Asia</a:t>
            </a:r>
            <a:r>
              <a:rPr lang="en-GB" dirty="0">
                <a:latin typeface="+mj-lt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South America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GB" dirty="0">
                <a:latin typeface="+mj-lt"/>
                <a:cs typeface="Arial" panose="020B0604020202020204" pitchFamily="34" charset="0"/>
              </a:rPr>
              <a:t>		</a:t>
            </a:r>
          </a:p>
          <a:p>
            <a:pPr algn="just">
              <a:lnSpc>
                <a:spcPct val="150000"/>
              </a:lnSpc>
            </a:pPr>
            <a:r>
              <a:rPr lang="en-GB" b="1" dirty="0">
                <a:latin typeface="+mj-lt"/>
                <a:cs typeface="Arial" panose="020B0604020202020204" pitchFamily="34" charset="0"/>
              </a:rPr>
              <a:t>Since</a:t>
            </a:r>
            <a:r>
              <a:rPr lang="en-GB" dirty="0">
                <a:latin typeface="+mj-lt"/>
                <a:cs typeface="Arial" panose="020B0604020202020204" pitchFamily="34" charset="0"/>
              </a:rPr>
              <a:t> the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1970s</a:t>
            </a:r>
            <a:r>
              <a:rPr lang="en-GB" dirty="0">
                <a:latin typeface="+mj-lt"/>
                <a:cs typeface="Arial" panose="020B0604020202020204" pitchFamily="34" charset="0"/>
              </a:rPr>
              <a:t>, the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growth rate </a:t>
            </a:r>
            <a:r>
              <a:rPr lang="en-GB" dirty="0">
                <a:latin typeface="+mj-lt"/>
                <a:cs typeface="Arial" panose="020B0604020202020204" pitchFamily="34" charset="0"/>
              </a:rPr>
              <a:t>of most cities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in MEDCs </a:t>
            </a:r>
            <a:r>
              <a:rPr lang="en-GB" dirty="0">
                <a:latin typeface="+mj-lt"/>
                <a:cs typeface="Arial" panose="020B0604020202020204" pitchFamily="34" charset="0"/>
              </a:rPr>
              <a:t>has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slowed down</a:t>
            </a:r>
            <a:r>
              <a:rPr lang="en-GB" dirty="0">
                <a:latin typeface="+mj-lt"/>
                <a:cs typeface="Arial" panose="020B0604020202020204" pitchFamily="34" charset="0"/>
              </a:rPr>
              <a:t>, or even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declined</a:t>
            </a:r>
            <a:r>
              <a:rPr lang="en-GB" dirty="0">
                <a:latin typeface="+mj-lt"/>
                <a:cs typeface="Arial" panose="020B0604020202020204" pitchFamily="34" charset="0"/>
              </a:rPr>
              <a:t>. 	</a:t>
            </a:r>
            <a:endParaRPr lang="en-GB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+mj-lt"/>
                <a:cs typeface="Arial" panose="020B0604020202020204" pitchFamily="34" charset="0"/>
              </a:rPr>
              <a:t>			</a:t>
            </a:r>
          </a:p>
          <a:p>
            <a:pPr algn="just">
              <a:lnSpc>
                <a:spcPct val="150000"/>
              </a:lnSpc>
            </a:pPr>
            <a:r>
              <a:rPr lang="en-GB" b="1" dirty="0">
                <a:latin typeface="+mj-lt"/>
                <a:cs typeface="Arial" panose="020B0604020202020204" pitchFamily="34" charset="0"/>
              </a:rPr>
              <a:t>Currently</a:t>
            </a:r>
            <a:r>
              <a:rPr lang="en-GB" dirty="0">
                <a:latin typeface="+mj-lt"/>
                <a:cs typeface="Arial" panose="020B0604020202020204" pitchFamily="34" charset="0"/>
              </a:rPr>
              <a:t>, the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fastest growing cities </a:t>
            </a:r>
            <a:r>
              <a:rPr lang="en-GB" dirty="0">
                <a:latin typeface="+mj-lt"/>
                <a:cs typeface="Arial" panose="020B0604020202020204" pitchFamily="34" charset="0"/>
              </a:rPr>
              <a:t>are in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Southern Asia</a:t>
            </a:r>
            <a:r>
              <a:rPr lang="en-GB" dirty="0">
                <a:latin typeface="+mj-lt"/>
                <a:cs typeface="Arial" panose="020B0604020202020204" pitchFamily="34" charset="0"/>
              </a:rPr>
              <a:t>.</a:t>
            </a:r>
            <a:r>
              <a:rPr lang="en-GB" dirty="0">
                <a:latin typeface="+mj-lt"/>
              </a:rPr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85832" y="1040028"/>
            <a:ext cx="68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T/F</a:t>
            </a:r>
            <a:endParaRPr lang="en-GB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5832" y="4399873"/>
            <a:ext cx="68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T/F</a:t>
            </a:r>
            <a:endParaRPr lang="en-GB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5832" y="5231184"/>
            <a:ext cx="68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T/F</a:t>
            </a:r>
            <a:endParaRPr lang="en-GB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5832" y="3178195"/>
            <a:ext cx="68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T/F</a:t>
            </a:r>
            <a:endParaRPr lang="en-GB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5832" y="2189725"/>
            <a:ext cx="68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T/F</a:t>
            </a:r>
            <a:endParaRPr lang="en-GB" sz="24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1941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werPoint_grey">
  <a:themeElements>
    <a:clrScheme name="Teachit Geograph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5D4"/>
      </a:accent1>
      <a:accent2>
        <a:srgbClr val="75B746"/>
      </a:accent2>
      <a:accent3>
        <a:srgbClr val="707075"/>
      </a:accent3>
      <a:accent4>
        <a:srgbClr val="9D9D9C"/>
      </a:accent4>
      <a:accent5>
        <a:srgbClr val="C5DB8C"/>
      </a:accent5>
      <a:accent6>
        <a:srgbClr val="A8C3D5"/>
      </a:accent6>
      <a:hlink>
        <a:srgbClr val="0095D4"/>
      </a:hlink>
      <a:folHlink>
        <a:srgbClr val="70AD47"/>
      </a:folHlink>
    </a:clrScheme>
    <a:fontScheme name="Custom 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FE8C4DD4-DA46-41F7-8808-EB2255EDFC29}" vid="{C3E5D2BD-14E9-4DBB-AD6E-FEDBDF6165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PowerPoint_grey</Template>
  <TotalTime>43</TotalTime>
  <Words>357</Words>
  <Application>Microsoft Office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 PowerPoint_grey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Sam Bailey</cp:lastModifiedBy>
  <cp:revision>5</cp:revision>
  <dcterms:created xsi:type="dcterms:W3CDTF">2016-07-11T13:44:35Z</dcterms:created>
  <dcterms:modified xsi:type="dcterms:W3CDTF">2016-10-19T11:30:51Z</dcterms:modified>
</cp:coreProperties>
</file>